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8" r:id="rId2"/>
    <p:sldId id="276" r:id="rId3"/>
    <p:sldId id="393" r:id="rId4"/>
    <p:sldId id="347" r:id="rId5"/>
    <p:sldId id="359" r:id="rId6"/>
    <p:sldId id="378" r:id="rId7"/>
    <p:sldId id="358" r:id="rId8"/>
    <p:sldId id="365" r:id="rId9"/>
    <p:sldId id="364" r:id="rId10"/>
    <p:sldId id="350" r:id="rId11"/>
    <p:sldId id="389" r:id="rId12"/>
    <p:sldId id="353" r:id="rId13"/>
    <p:sldId id="370" r:id="rId14"/>
    <p:sldId id="371" r:id="rId15"/>
    <p:sldId id="380" r:id="rId16"/>
    <p:sldId id="372" r:id="rId17"/>
    <p:sldId id="354" r:id="rId18"/>
    <p:sldId id="355" r:id="rId19"/>
    <p:sldId id="367" r:id="rId20"/>
    <p:sldId id="387" r:id="rId21"/>
    <p:sldId id="356" r:id="rId22"/>
    <p:sldId id="374" r:id="rId23"/>
    <p:sldId id="368" r:id="rId24"/>
    <p:sldId id="373" r:id="rId25"/>
    <p:sldId id="388" r:id="rId26"/>
    <p:sldId id="385" r:id="rId27"/>
    <p:sldId id="386" r:id="rId28"/>
    <p:sldId id="384" r:id="rId29"/>
    <p:sldId id="392" r:id="rId30"/>
    <p:sldId id="366" r:id="rId31"/>
    <p:sldId id="375" r:id="rId32"/>
    <p:sldId id="351" r:id="rId33"/>
    <p:sldId id="357" r:id="rId34"/>
    <p:sldId id="35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poor,Amanpreet" initials="K" lastIdx="1" clrIdx="0">
    <p:extLst>
      <p:ext uri="{19B8F6BF-5375-455C-9EA6-DF929625EA0E}">
        <p15:presenceInfo xmlns:p15="http://schemas.microsoft.com/office/powerpoint/2012/main" userId="Kapoor,Amanpr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E19"/>
    <a:srgbClr val="1D9EFF"/>
    <a:srgbClr val="006666"/>
    <a:srgbClr val="008080"/>
    <a:srgbClr val="000000"/>
    <a:srgbClr val="1988DC"/>
    <a:srgbClr val="FF9393"/>
    <a:srgbClr val="0079D4"/>
    <a:srgbClr val="00B050"/>
    <a:srgbClr val="F1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434" autoAdjust="0"/>
  </p:normalViewPr>
  <p:slideViewPr>
    <p:cSldViewPr snapToGrid="0">
      <p:cViewPr varScale="1">
        <p:scale>
          <a:sx n="100" d="100"/>
          <a:sy n="100" d="100"/>
        </p:scale>
        <p:origin x="99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33719-7A6F-4214-9C0D-013FD705666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AE6E187-A671-4FEC-B3B3-861BB3DA7B57}">
      <dgm:prSet phldrT="[Text]" custT="1"/>
      <dgm:spPr>
        <a:noFill/>
        <a:ln w="19050">
          <a:solidFill>
            <a:srgbClr val="F16000"/>
          </a:solidFill>
        </a:ln>
      </dgm:spPr>
      <dgm:t>
        <a:bodyPr/>
        <a:lstStyle/>
        <a:p>
          <a:r>
            <a:rPr lang="en-US" sz="2400" dirty="0">
              <a:solidFill>
                <a:srgbClr val="F16000"/>
              </a:solidFill>
              <a:latin typeface="Gotham Bold" pitchFamily="50" charset="0"/>
            </a:rPr>
            <a:t>Data Structures &amp; Algorithms</a:t>
          </a:r>
        </a:p>
      </dgm:t>
      <dgm:extLst>
        <a:ext uri="{E40237B7-FDA0-4F09-8148-C483321AD2D9}">
          <dgm14:cNvPr xmlns:dgm14="http://schemas.microsoft.com/office/drawing/2010/diagram" id="0" name="" descr="This course will cover conceptual understanding, implementation and critical thinking while problem solving and applying various data structures and algorithms"/>
        </a:ext>
      </dgm:extLst>
    </dgm:pt>
    <dgm:pt modelId="{420DE6C3-8E95-496F-8641-0F6F3B4E48F1}" type="parTrans" cxnId="{13F72C14-2D3A-47B3-909A-BEE1A0F7FE16}">
      <dgm:prSet/>
      <dgm:spPr/>
      <dgm:t>
        <a:bodyPr/>
        <a:lstStyle/>
        <a:p>
          <a:endParaRPr lang="en-US" sz="2800">
            <a:latin typeface="Gotham Bold" pitchFamily="50" charset="0"/>
          </a:endParaRPr>
        </a:p>
      </dgm:t>
    </dgm:pt>
    <dgm:pt modelId="{27D41622-7BF3-424F-A90A-2A327C162E47}" type="sibTrans" cxnId="{13F72C14-2D3A-47B3-909A-BEE1A0F7FE16}">
      <dgm:prSet/>
      <dgm:spPr/>
      <dgm:t>
        <a:bodyPr/>
        <a:lstStyle/>
        <a:p>
          <a:endParaRPr lang="en-US" sz="2800">
            <a:latin typeface="Gotham Bold" pitchFamily="50" charset="0"/>
          </a:endParaRPr>
        </a:p>
      </dgm:t>
    </dgm:pt>
    <dgm:pt modelId="{0E6F50A2-2E78-411D-B955-C070A9F4B9F8}">
      <dgm:prSet phldrT="[Text]" custT="1"/>
      <dgm:spPr>
        <a:noFill/>
        <a:ln w="19050">
          <a:solidFill>
            <a:srgbClr val="1D9EFF"/>
          </a:solidFill>
        </a:ln>
      </dgm:spPr>
      <dgm:t>
        <a:bodyPr/>
        <a:lstStyle/>
        <a:p>
          <a:pPr>
            <a:buFont typeface="Wingdings" panose="05000000000000000000" pitchFamily="2" charset="2"/>
            <a:buChar char="§"/>
          </a:pPr>
          <a:r>
            <a:rPr lang="en-US" sz="1800" dirty="0">
              <a:solidFill>
                <a:srgbClr val="1D9EFF"/>
              </a:solidFill>
              <a:latin typeface="Gotham Bold" pitchFamily="50" charset="0"/>
            </a:rPr>
            <a:t>Conceptual Understanding</a:t>
          </a:r>
        </a:p>
      </dgm:t>
      <dgm:extLst>
        <a:ext uri="{E40237B7-FDA0-4F09-8148-C483321AD2D9}">
          <dgm14:cNvPr xmlns:dgm14="http://schemas.microsoft.com/office/drawing/2010/diagram" id="0" name="" descr=" conceptual understanding, "/>
        </a:ext>
      </dgm:extLst>
    </dgm:pt>
    <dgm:pt modelId="{C4DD3BA3-7754-4345-95D6-C158D4DD997C}" type="parTrans" cxnId="{E1B161CA-D68D-4111-BF40-1727DDF0B4F9}">
      <dgm:prSet/>
      <dgm:spPr/>
      <dgm:t>
        <a:bodyPr/>
        <a:lstStyle/>
        <a:p>
          <a:endParaRPr lang="en-US" sz="2800">
            <a:latin typeface="Gotham Bold" pitchFamily="50" charset="0"/>
          </a:endParaRPr>
        </a:p>
      </dgm:t>
    </dgm:pt>
    <dgm:pt modelId="{759D4F75-5513-4916-8D4C-162D426C7A18}" type="sibTrans" cxnId="{E1B161CA-D68D-4111-BF40-1727DDF0B4F9}">
      <dgm:prSet/>
      <dgm:spPr/>
      <dgm:t>
        <a:bodyPr/>
        <a:lstStyle/>
        <a:p>
          <a:endParaRPr lang="en-US" sz="2800">
            <a:latin typeface="Gotham Bold" pitchFamily="50" charset="0"/>
          </a:endParaRPr>
        </a:p>
      </dgm:t>
    </dgm:pt>
    <dgm:pt modelId="{291C933C-91AD-4882-8E6B-A739E39A6102}">
      <dgm:prSet phldrT="[Text]" custT="1"/>
      <dgm:spPr>
        <a:noFill/>
        <a:ln w="19050">
          <a:solidFill>
            <a:srgbClr val="1D9EFF"/>
          </a:solidFill>
        </a:ln>
      </dgm:spPr>
      <dgm:t>
        <a:bodyPr/>
        <a:lstStyle/>
        <a:p>
          <a:r>
            <a:rPr lang="en-US" sz="1800" dirty="0">
              <a:solidFill>
                <a:srgbClr val="1D9EFF"/>
              </a:solidFill>
              <a:latin typeface="Gotham Bold" pitchFamily="50" charset="0"/>
            </a:rPr>
            <a:t>Critical Thinking or Problem Solving</a:t>
          </a:r>
        </a:p>
      </dgm:t>
      <dgm:extLst>
        <a:ext uri="{E40237B7-FDA0-4F09-8148-C483321AD2D9}">
          <dgm14:cNvPr xmlns:dgm14="http://schemas.microsoft.com/office/drawing/2010/diagram" id="0" name="" descr="Critical thinking while problem solving"/>
        </a:ext>
      </dgm:extLst>
    </dgm:pt>
    <dgm:pt modelId="{1B544E79-F7C8-4AEF-8835-674D0A8009BC}" type="parTrans" cxnId="{C5CB7EA3-D67F-4D39-954D-D03AFFE50F94}">
      <dgm:prSet/>
      <dgm:spPr/>
      <dgm:t>
        <a:bodyPr/>
        <a:lstStyle/>
        <a:p>
          <a:endParaRPr lang="en-US" sz="2800">
            <a:latin typeface="Gotham Bold" pitchFamily="50" charset="0"/>
          </a:endParaRPr>
        </a:p>
      </dgm:t>
    </dgm:pt>
    <dgm:pt modelId="{8875006C-29AF-40B6-8CF2-D3BAD15984D5}" type="sibTrans" cxnId="{C5CB7EA3-D67F-4D39-954D-D03AFFE50F94}">
      <dgm:prSet/>
      <dgm:spPr/>
      <dgm:t>
        <a:bodyPr/>
        <a:lstStyle/>
        <a:p>
          <a:endParaRPr lang="en-US" sz="2800">
            <a:latin typeface="Gotham Bold" pitchFamily="50" charset="0"/>
          </a:endParaRPr>
        </a:p>
      </dgm:t>
    </dgm:pt>
    <dgm:pt modelId="{A8D91E3C-C0E0-49DA-A08F-3849BDFC9950}">
      <dgm:prSet phldrT="[Text]" phldr="1"/>
      <dgm:spPr/>
      <dgm:t>
        <a:bodyPr/>
        <a:lstStyle/>
        <a:p>
          <a:endParaRPr lang="en-US" sz="2800" dirty="0">
            <a:latin typeface="Gotham Bold" pitchFamily="50" charset="0"/>
          </a:endParaRPr>
        </a:p>
      </dgm:t>
    </dgm:pt>
    <dgm:pt modelId="{DC3536E7-4DEF-45ED-AEFA-F890867E8F78}" type="parTrans" cxnId="{85586D2C-4413-4657-9DAE-0DF606442A91}">
      <dgm:prSet/>
      <dgm:spPr/>
      <dgm:t>
        <a:bodyPr/>
        <a:lstStyle/>
        <a:p>
          <a:endParaRPr lang="en-US" sz="2800">
            <a:latin typeface="Gotham Bold" pitchFamily="50" charset="0"/>
          </a:endParaRPr>
        </a:p>
      </dgm:t>
    </dgm:pt>
    <dgm:pt modelId="{B6CC9658-2BA4-4408-B433-F821498FE5BC}" type="sibTrans" cxnId="{85586D2C-4413-4657-9DAE-0DF606442A91}">
      <dgm:prSet/>
      <dgm:spPr/>
      <dgm:t>
        <a:bodyPr/>
        <a:lstStyle/>
        <a:p>
          <a:endParaRPr lang="en-US" sz="2800">
            <a:latin typeface="Gotham Bold" pitchFamily="50" charset="0"/>
          </a:endParaRPr>
        </a:p>
      </dgm:t>
    </dgm:pt>
    <dgm:pt modelId="{BC814E58-DAA4-4227-B6C0-E804A99B2259}">
      <dgm:prSet phldrT="[Text]" phldr="1"/>
      <dgm:spPr/>
      <dgm:t>
        <a:bodyPr/>
        <a:lstStyle/>
        <a:p>
          <a:endParaRPr lang="en-US" sz="2800">
            <a:latin typeface="Gotham Bold" pitchFamily="50" charset="0"/>
          </a:endParaRPr>
        </a:p>
      </dgm:t>
    </dgm:pt>
    <dgm:pt modelId="{79CAD13A-32F9-446E-8581-F93D503EC1BC}" type="parTrans" cxnId="{EE102EE0-0803-4EA8-BDD5-DE8335D3F425}">
      <dgm:prSet/>
      <dgm:spPr/>
      <dgm:t>
        <a:bodyPr/>
        <a:lstStyle/>
        <a:p>
          <a:endParaRPr lang="en-US" sz="2800">
            <a:latin typeface="Gotham Bold" pitchFamily="50" charset="0"/>
          </a:endParaRPr>
        </a:p>
      </dgm:t>
    </dgm:pt>
    <dgm:pt modelId="{FEBE5F87-6D6D-41C1-8E0E-5E394A5F9D30}" type="sibTrans" cxnId="{EE102EE0-0803-4EA8-BDD5-DE8335D3F425}">
      <dgm:prSet/>
      <dgm:spPr/>
      <dgm:t>
        <a:bodyPr/>
        <a:lstStyle/>
        <a:p>
          <a:endParaRPr lang="en-US" sz="2800">
            <a:latin typeface="Gotham Bold" pitchFamily="50" charset="0"/>
          </a:endParaRPr>
        </a:p>
      </dgm:t>
    </dgm:pt>
    <dgm:pt modelId="{52F28BC5-DA47-4103-821A-91EE36A1A493}">
      <dgm:prSet phldrT="[Text]" phldr="1"/>
      <dgm:spPr/>
      <dgm:t>
        <a:bodyPr/>
        <a:lstStyle/>
        <a:p>
          <a:endParaRPr lang="en-US" sz="2800">
            <a:latin typeface="Gotham Bold" pitchFamily="50" charset="0"/>
          </a:endParaRPr>
        </a:p>
      </dgm:t>
    </dgm:pt>
    <dgm:pt modelId="{D4A05384-64B8-4B12-A82C-A48408B99E6E}" type="parTrans" cxnId="{27325173-C5D9-4970-B5BC-7BEC7074A4A6}">
      <dgm:prSet/>
      <dgm:spPr/>
      <dgm:t>
        <a:bodyPr/>
        <a:lstStyle/>
        <a:p>
          <a:endParaRPr lang="en-US" sz="2800">
            <a:latin typeface="Gotham Bold" pitchFamily="50" charset="0"/>
          </a:endParaRPr>
        </a:p>
      </dgm:t>
    </dgm:pt>
    <dgm:pt modelId="{22E4F192-5F06-4279-820A-278E22912798}" type="sibTrans" cxnId="{27325173-C5D9-4970-B5BC-7BEC7074A4A6}">
      <dgm:prSet/>
      <dgm:spPr/>
      <dgm:t>
        <a:bodyPr/>
        <a:lstStyle/>
        <a:p>
          <a:endParaRPr lang="en-US" sz="2800">
            <a:latin typeface="Gotham Bold" pitchFamily="50" charset="0"/>
          </a:endParaRPr>
        </a:p>
      </dgm:t>
    </dgm:pt>
    <dgm:pt modelId="{128C838D-643F-4B8B-93FD-375F25D7AF9F}">
      <dgm:prSet phldrT="[Text]" phldr="1"/>
      <dgm:spPr/>
      <dgm:t>
        <a:bodyPr/>
        <a:lstStyle/>
        <a:p>
          <a:endParaRPr lang="en-US" sz="2800">
            <a:latin typeface="Gotham Bold" pitchFamily="50" charset="0"/>
          </a:endParaRPr>
        </a:p>
      </dgm:t>
    </dgm:pt>
    <dgm:pt modelId="{7C92BD7C-DCCE-40C0-AE21-8CF159139C1B}" type="parTrans" cxnId="{470898D3-DC94-4D30-A52E-685C42C0705A}">
      <dgm:prSet/>
      <dgm:spPr/>
      <dgm:t>
        <a:bodyPr/>
        <a:lstStyle/>
        <a:p>
          <a:endParaRPr lang="en-US" sz="2800">
            <a:latin typeface="Gotham Bold" pitchFamily="50" charset="0"/>
          </a:endParaRPr>
        </a:p>
      </dgm:t>
    </dgm:pt>
    <dgm:pt modelId="{104BC77B-B2FA-441B-A6C0-B1891A74ED43}" type="sibTrans" cxnId="{470898D3-DC94-4D30-A52E-685C42C0705A}">
      <dgm:prSet/>
      <dgm:spPr/>
      <dgm:t>
        <a:bodyPr/>
        <a:lstStyle/>
        <a:p>
          <a:endParaRPr lang="en-US" sz="2800">
            <a:latin typeface="Gotham Bold" pitchFamily="50" charset="0"/>
          </a:endParaRPr>
        </a:p>
      </dgm:t>
    </dgm:pt>
    <dgm:pt modelId="{CC20A6D1-0E8B-4ABC-9D12-82F654FFA1D9}">
      <dgm:prSet phldrT="[Text]" phldr="1"/>
      <dgm:spPr/>
      <dgm:t>
        <a:bodyPr/>
        <a:lstStyle/>
        <a:p>
          <a:endParaRPr lang="en-US" sz="2800" dirty="0">
            <a:latin typeface="Gotham Bold" pitchFamily="50" charset="0"/>
          </a:endParaRPr>
        </a:p>
      </dgm:t>
    </dgm:pt>
    <dgm:pt modelId="{C26C0ECB-C4D6-4841-AD77-853DC6287CD3}" type="parTrans" cxnId="{329AAF3C-E80A-4591-931D-A75FB88A05E7}">
      <dgm:prSet/>
      <dgm:spPr/>
      <dgm:t>
        <a:bodyPr/>
        <a:lstStyle/>
        <a:p>
          <a:endParaRPr lang="en-US" sz="2800">
            <a:latin typeface="Gotham Bold" pitchFamily="50" charset="0"/>
          </a:endParaRPr>
        </a:p>
      </dgm:t>
    </dgm:pt>
    <dgm:pt modelId="{FAB53CA2-B847-4639-AAE6-4A30B98234CA}" type="sibTrans" cxnId="{329AAF3C-E80A-4591-931D-A75FB88A05E7}">
      <dgm:prSet/>
      <dgm:spPr/>
      <dgm:t>
        <a:bodyPr/>
        <a:lstStyle/>
        <a:p>
          <a:endParaRPr lang="en-US" sz="2800">
            <a:latin typeface="Gotham Bold" pitchFamily="50" charset="0"/>
          </a:endParaRPr>
        </a:p>
      </dgm:t>
    </dgm:pt>
    <dgm:pt modelId="{F01462A8-07C4-4291-8A36-AF662AE57D89}">
      <dgm:prSet phldrT="[Text]" custT="1"/>
      <dgm:spPr>
        <a:noFill/>
        <a:ln w="19050">
          <a:solidFill>
            <a:srgbClr val="1D9EFF"/>
          </a:solidFill>
        </a:ln>
      </dgm:spPr>
      <dgm:t>
        <a:bodyPr/>
        <a:lstStyle/>
        <a:p>
          <a:r>
            <a:rPr lang="en-US" sz="1800" dirty="0">
              <a:solidFill>
                <a:srgbClr val="1D9EFF"/>
              </a:solidFill>
              <a:latin typeface="Gotham Bold" pitchFamily="50" charset="0"/>
            </a:rPr>
            <a:t>Implementation</a:t>
          </a:r>
        </a:p>
      </dgm:t>
      <dgm:extLst>
        <a:ext uri="{E40237B7-FDA0-4F09-8148-C483321AD2D9}">
          <dgm14:cNvPr xmlns:dgm14="http://schemas.microsoft.com/office/drawing/2010/diagram" id="0" name="" descr="implementation"/>
        </a:ext>
      </dgm:extLst>
    </dgm:pt>
    <dgm:pt modelId="{96B5FECB-540C-4337-B516-2FCD6400ED37}" type="parTrans" cxnId="{84450B19-2A5C-482F-BA68-7BC10F87C39A}">
      <dgm:prSet/>
      <dgm:spPr/>
      <dgm:t>
        <a:bodyPr/>
        <a:lstStyle/>
        <a:p>
          <a:endParaRPr lang="en-US"/>
        </a:p>
      </dgm:t>
    </dgm:pt>
    <dgm:pt modelId="{86C608BD-D64B-4017-9506-98B2CC3A078F}" type="sibTrans" cxnId="{84450B19-2A5C-482F-BA68-7BC10F87C39A}">
      <dgm:prSet/>
      <dgm:spPr/>
      <dgm:t>
        <a:bodyPr/>
        <a:lstStyle/>
        <a:p>
          <a:endParaRPr lang="en-US"/>
        </a:p>
      </dgm:t>
    </dgm:pt>
    <dgm:pt modelId="{C7B63947-DEEF-46FF-AFEC-0519A852EF3A}" type="pres">
      <dgm:prSet presAssocID="{8DC33719-7A6F-4214-9C0D-013FD705666A}" presName="Name0" presStyleCnt="0">
        <dgm:presLayoutVars>
          <dgm:chMax val="1"/>
          <dgm:chPref val="1"/>
          <dgm:dir/>
          <dgm:animOne val="branch"/>
          <dgm:animLvl val="lvl"/>
        </dgm:presLayoutVars>
      </dgm:prSet>
      <dgm:spPr/>
    </dgm:pt>
    <dgm:pt modelId="{8C5F2717-6365-4ACE-B876-95EF07335337}" type="pres">
      <dgm:prSet presAssocID="{9AE6E187-A671-4FEC-B3B3-861BB3DA7B57}" presName="singleCycle" presStyleCnt="0"/>
      <dgm:spPr/>
    </dgm:pt>
    <dgm:pt modelId="{80561381-6CA4-419C-A16D-B5A76FEA5215}" type="pres">
      <dgm:prSet presAssocID="{9AE6E187-A671-4FEC-B3B3-861BB3DA7B57}" presName="singleCenter" presStyleLbl="node1" presStyleIdx="0" presStyleCnt="4" custScaleX="213498" custScaleY="76218" custLinFactNeighborX="17034" custLinFactNeighborY="-12776">
        <dgm:presLayoutVars>
          <dgm:chMax val="7"/>
          <dgm:chPref val="7"/>
        </dgm:presLayoutVars>
      </dgm:prSet>
      <dgm:spPr/>
    </dgm:pt>
    <dgm:pt modelId="{68452DFE-84CE-4323-805F-49715B25DF2A}" type="pres">
      <dgm:prSet presAssocID="{C4DD3BA3-7754-4345-95D6-C158D4DD997C}" presName="Name56" presStyleLbl="parChTrans1D2" presStyleIdx="0" presStyleCnt="3"/>
      <dgm:spPr/>
    </dgm:pt>
    <dgm:pt modelId="{5D650C01-FAC9-4563-93F7-E60F8F3D1BB0}" type="pres">
      <dgm:prSet presAssocID="{0E6F50A2-2E78-411D-B955-C070A9F4B9F8}" presName="text0" presStyleLbl="node1" presStyleIdx="1" presStyleCnt="4" custScaleX="283349" custScaleY="94733" custRadScaleRad="108565" custRadScaleInc="30295">
        <dgm:presLayoutVars>
          <dgm:bulletEnabled val="1"/>
        </dgm:presLayoutVars>
      </dgm:prSet>
      <dgm:spPr/>
    </dgm:pt>
    <dgm:pt modelId="{CA4BFDF4-1CEF-4493-AB0C-F0AB026FD224}" type="pres">
      <dgm:prSet presAssocID="{1B544E79-F7C8-4AEF-8835-674D0A8009BC}" presName="Name56" presStyleLbl="parChTrans1D2" presStyleIdx="1" presStyleCnt="3"/>
      <dgm:spPr/>
    </dgm:pt>
    <dgm:pt modelId="{75AFE9F6-ACD3-4CF1-8850-04EC82CEFC57}" type="pres">
      <dgm:prSet presAssocID="{291C933C-91AD-4882-8E6B-A739E39A6102}" presName="text0" presStyleLbl="node1" presStyleIdx="2" presStyleCnt="4" custScaleX="251756" custScaleY="94733" custRadScaleRad="162957" custRadScaleInc="-22719">
        <dgm:presLayoutVars>
          <dgm:bulletEnabled val="1"/>
        </dgm:presLayoutVars>
      </dgm:prSet>
      <dgm:spPr/>
    </dgm:pt>
    <dgm:pt modelId="{BD2F718F-F501-40DC-92E0-CA63629BF8DF}" type="pres">
      <dgm:prSet presAssocID="{96B5FECB-540C-4337-B516-2FCD6400ED37}" presName="Name56" presStyleLbl="parChTrans1D2" presStyleIdx="2" presStyleCnt="3"/>
      <dgm:spPr/>
    </dgm:pt>
    <dgm:pt modelId="{4BFB453D-3590-494D-B902-EC59B4254293}" type="pres">
      <dgm:prSet presAssocID="{F01462A8-07C4-4291-8A36-AF662AE57D89}" presName="text0" presStyleLbl="node1" presStyleIdx="3" presStyleCnt="4" custScaleX="272010" custScaleY="94733">
        <dgm:presLayoutVars>
          <dgm:bulletEnabled val="1"/>
        </dgm:presLayoutVars>
      </dgm:prSet>
      <dgm:spPr/>
    </dgm:pt>
  </dgm:ptLst>
  <dgm:cxnLst>
    <dgm:cxn modelId="{C3286302-8140-4664-A785-24FE742D5D07}" type="presOf" srcId="{96B5FECB-540C-4337-B516-2FCD6400ED37}" destId="{BD2F718F-F501-40DC-92E0-CA63629BF8DF}" srcOrd="0" destOrd="0" presId="urn:microsoft.com/office/officeart/2008/layout/RadialCluster"/>
    <dgm:cxn modelId="{13F72C14-2D3A-47B3-909A-BEE1A0F7FE16}" srcId="{8DC33719-7A6F-4214-9C0D-013FD705666A}" destId="{9AE6E187-A671-4FEC-B3B3-861BB3DA7B57}" srcOrd="0" destOrd="0" parTransId="{420DE6C3-8E95-496F-8641-0F6F3B4E48F1}" sibTransId="{27D41622-7BF3-424F-A90A-2A327C162E47}"/>
    <dgm:cxn modelId="{84450B19-2A5C-482F-BA68-7BC10F87C39A}" srcId="{9AE6E187-A671-4FEC-B3B3-861BB3DA7B57}" destId="{F01462A8-07C4-4291-8A36-AF662AE57D89}" srcOrd="2" destOrd="0" parTransId="{96B5FECB-540C-4337-B516-2FCD6400ED37}" sibTransId="{86C608BD-D64B-4017-9506-98B2CC3A078F}"/>
    <dgm:cxn modelId="{F6B08226-0A21-4173-9906-3B075CA4C6F5}" type="presOf" srcId="{C4DD3BA3-7754-4345-95D6-C158D4DD997C}" destId="{68452DFE-84CE-4323-805F-49715B25DF2A}" srcOrd="0" destOrd="0" presId="urn:microsoft.com/office/officeart/2008/layout/RadialCluster"/>
    <dgm:cxn modelId="{85586D2C-4413-4657-9DAE-0DF606442A91}" srcId="{8DC33719-7A6F-4214-9C0D-013FD705666A}" destId="{A8D91E3C-C0E0-49DA-A08F-3849BDFC9950}" srcOrd="1" destOrd="0" parTransId="{DC3536E7-4DEF-45ED-AEFA-F890867E8F78}" sibTransId="{B6CC9658-2BA4-4408-B433-F821498FE5BC}"/>
    <dgm:cxn modelId="{329AAF3C-E80A-4591-931D-A75FB88A05E7}" srcId="{52F28BC5-DA47-4103-821A-91EE36A1A493}" destId="{CC20A6D1-0E8B-4ABC-9D12-82F654FFA1D9}" srcOrd="1" destOrd="0" parTransId="{C26C0ECB-C4D6-4841-AD77-853DC6287CD3}" sibTransId="{FAB53CA2-B847-4639-AAE6-4A30B98234CA}"/>
    <dgm:cxn modelId="{C207413E-D4EE-4AF9-B33A-34418FDD5272}" type="presOf" srcId="{0E6F50A2-2E78-411D-B955-C070A9F4B9F8}" destId="{5D650C01-FAC9-4563-93F7-E60F8F3D1BB0}" srcOrd="0" destOrd="0" presId="urn:microsoft.com/office/officeart/2008/layout/RadialCluster"/>
    <dgm:cxn modelId="{DFCC074E-89D8-41DE-B6FB-6782FBBC933B}" type="presOf" srcId="{1B544E79-F7C8-4AEF-8835-674D0A8009BC}" destId="{CA4BFDF4-1CEF-4493-AB0C-F0AB026FD224}" srcOrd="0" destOrd="0" presId="urn:microsoft.com/office/officeart/2008/layout/RadialCluster"/>
    <dgm:cxn modelId="{27325173-C5D9-4970-B5BC-7BEC7074A4A6}" srcId="{8DC33719-7A6F-4214-9C0D-013FD705666A}" destId="{52F28BC5-DA47-4103-821A-91EE36A1A493}" srcOrd="2" destOrd="0" parTransId="{D4A05384-64B8-4B12-A82C-A48408B99E6E}" sibTransId="{22E4F192-5F06-4279-820A-278E22912798}"/>
    <dgm:cxn modelId="{F096699B-0DE9-4D67-93B0-EF973CC20FCA}" type="presOf" srcId="{9AE6E187-A671-4FEC-B3B3-861BB3DA7B57}" destId="{80561381-6CA4-419C-A16D-B5A76FEA5215}" srcOrd="0" destOrd="0" presId="urn:microsoft.com/office/officeart/2008/layout/RadialCluster"/>
    <dgm:cxn modelId="{C5CB7EA3-D67F-4D39-954D-D03AFFE50F94}" srcId="{9AE6E187-A671-4FEC-B3B3-861BB3DA7B57}" destId="{291C933C-91AD-4882-8E6B-A739E39A6102}" srcOrd="1" destOrd="0" parTransId="{1B544E79-F7C8-4AEF-8835-674D0A8009BC}" sibTransId="{8875006C-29AF-40B6-8CF2-D3BAD15984D5}"/>
    <dgm:cxn modelId="{E1B161CA-D68D-4111-BF40-1727DDF0B4F9}" srcId="{9AE6E187-A671-4FEC-B3B3-861BB3DA7B57}" destId="{0E6F50A2-2E78-411D-B955-C070A9F4B9F8}" srcOrd="0" destOrd="0" parTransId="{C4DD3BA3-7754-4345-95D6-C158D4DD997C}" sibTransId="{759D4F75-5513-4916-8D4C-162D426C7A18}"/>
    <dgm:cxn modelId="{470898D3-DC94-4D30-A52E-685C42C0705A}" srcId="{52F28BC5-DA47-4103-821A-91EE36A1A493}" destId="{128C838D-643F-4B8B-93FD-375F25D7AF9F}" srcOrd="0" destOrd="0" parTransId="{7C92BD7C-DCCE-40C0-AE21-8CF159139C1B}" sibTransId="{104BC77B-B2FA-441B-A6C0-B1891A74ED43}"/>
    <dgm:cxn modelId="{232189DE-4C40-451D-9A6A-22FA37E23C1F}" type="presOf" srcId="{291C933C-91AD-4882-8E6B-A739E39A6102}" destId="{75AFE9F6-ACD3-4CF1-8850-04EC82CEFC57}" srcOrd="0" destOrd="0" presId="urn:microsoft.com/office/officeart/2008/layout/RadialCluster"/>
    <dgm:cxn modelId="{EE102EE0-0803-4EA8-BDD5-DE8335D3F425}" srcId="{A8D91E3C-C0E0-49DA-A08F-3849BDFC9950}" destId="{BC814E58-DAA4-4227-B6C0-E804A99B2259}" srcOrd="0" destOrd="0" parTransId="{79CAD13A-32F9-446E-8581-F93D503EC1BC}" sibTransId="{FEBE5F87-6D6D-41C1-8E0E-5E394A5F9D30}"/>
    <dgm:cxn modelId="{ACE4B7E0-35A0-40CE-AB6A-3633B2A5AA0C}" type="presOf" srcId="{8DC33719-7A6F-4214-9C0D-013FD705666A}" destId="{C7B63947-DEEF-46FF-AFEC-0519A852EF3A}" srcOrd="0" destOrd="0" presId="urn:microsoft.com/office/officeart/2008/layout/RadialCluster"/>
    <dgm:cxn modelId="{3688B8F0-1F3D-4D03-9D9E-8F3B79F2736B}" type="presOf" srcId="{F01462A8-07C4-4291-8A36-AF662AE57D89}" destId="{4BFB453D-3590-494D-B902-EC59B4254293}" srcOrd="0" destOrd="0" presId="urn:microsoft.com/office/officeart/2008/layout/RadialCluster"/>
    <dgm:cxn modelId="{9E29CCFD-6E73-4432-8188-196E1D805F2C}" type="presParOf" srcId="{C7B63947-DEEF-46FF-AFEC-0519A852EF3A}" destId="{8C5F2717-6365-4ACE-B876-95EF07335337}" srcOrd="0" destOrd="0" presId="urn:microsoft.com/office/officeart/2008/layout/RadialCluster"/>
    <dgm:cxn modelId="{1DE9B7B8-79E7-414F-A34F-01E65F11C7CB}" type="presParOf" srcId="{8C5F2717-6365-4ACE-B876-95EF07335337}" destId="{80561381-6CA4-419C-A16D-B5A76FEA5215}" srcOrd="0" destOrd="0" presId="urn:microsoft.com/office/officeart/2008/layout/RadialCluster"/>
    <dgm:cxn modelId="{00228588-2322-4339-A244-EEAF62249163}" type="presParOf" srcId="{8C5F2717-6365-4ACE-B876-95EF07335337}" destId="{68452DFE-84CE-4323-805F-49715B25DF2A}" srcOrd="1" destOrd="0" presId="urn:microsoft.com/office/officeart/2008/layout/RadialCluster"/>
    <dgm:cxn modelId="{1AD0706A-8D2D-4AFF-AD35-CDA64F395C37}" type="presParOf" srcId="{8C5F2717-6365-4ACE-B876-95EF07335337}" destId="{5D650C01-FAC9-4563-93F7-E60F8F3D1BB0}" srcOrd="2" destOrd="0" presId="urn:microsoft.com/office/officeart/2008/layout/RadialCluster"/>
    <dgm:cxn modelId="{7ABD4FBE-FA38-47B9-A250-69A84DD2912C}" type="presParOf" srcId="{8C5F2717-6365-4ACE-B876-95EF07335337}" destId="{CA4BFDF4-1CEF-4493-AB0C-F0AB026FD224}" srcOrd="3" destOrd="0" presId="urn:microsoft.com/office/officeart/2008/layout/RadialCluster"/>
    <dgm:cxn modelId="{E57B2A9C-197E-41A6-A21E-150C3D18A23B}" type="presParOf" srcId="{8C5F2717-6365-4ACE-B876-95EF07335337}" destId="{75AFE9F6-ACD3-4CF1-8850-04EC82CEFC57}" srcOrd="4" destOrd="0" presId="urn:microsoft.com/office/officeart/2008/layout/RadialCluster"/>
    <dgm:cxn modelId="{E398EA7C-5470-49FA-ABA6-7CC6D1327FFB}" type="presParOf" srcId="{8C5F2717-6365-4ACE-B876-95EF07335337}" destId="{BD2F718F-F501-40DC-92E0-CA63629BF8DF}" srcOrd="5" destOrd="0" presId="urn:microsoft.com/office/officeart/2008/layout/RadialCluster"/>
    <dgm:cxn modelId="{82657291-DA5D-4C4B-A2F4-9A568373BEB7}" type="presParOf" srcId="{8C5F2717-6365-4ACE-B876-95EF07335337}" destId="{4BFB453D-3590-494D-B902-EC59B425429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1381-6CA4-419C-A16D-B5A76FEA5215}">
      <dsp:nvSpPr>
        <dsp:cNvPr id="0" name=""/>
        <dsp:cNvSpPr/>
      </dsp:nvSpPr>
      <dsp:spPr>
        <a:xfrm>
          <a:off x="4077862" y="1839855"/>
          <a:ext cx="3075771" cy="1098039"/>
        </a:xfrm>
        <a:prstGeom prst="roundRect">
          <a:avLst/>
        </a:prstGeom>
        <a:noFill/>
        <a:ln w="19050" cap="flat" cmpd="sng" algn="ctr">
          <a:solidFill>
            <a:srgbClr val="F16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16000"/>
              </a:solidFill>
              <a:latin typeface="Gotham Bold" pitchFamily="50" charset="0"/>
            </a:rPr>
            <a:t>Data Structures &amp; Algorithms</a:t>
          </a:r>
        </a:p>
      </dsp:txBody>
      <dsp:txXfrm>
        <a:off x="4131464" y="1893457"/>
        <a:ext cx="2968567" cy="990835"/>
      </dsp:txXfrm>
    </dsp:sp>
    <dsp:sp modelId="{68452DFE-84CE-4323-805F-49715B25DF2A}">
      <dsp:nvSpPr>
        <dsp:cNvPr id="0" name=""/>
        <dsp:cNvSpPr/>
      </dsp:nvSpPr>
      <dsp:spPr>
        <a:xfrm rot="16191106">
          <a:off x="5257727" y="1484175"/>
          <a:ext cx="711361" cy="0"/>
        </a:xfrm>
        <a:custGeom>
          <a:avLst/>
          <a:gdLst/>
          <a:ahLst/>
          <a:cxnLst/>
          <a:rect l="0" t="0" r="0" b="0"/>
          <a:pathLst>
            <a:path>
              <a:moveTo>
                <a:pt x="0" y="0"/>
              </a:moveTo>
              <a:lnTo>
                <a:pt x="7113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50C01-FAC9-4563-93F7-E60F8F3D1BB0}">
      <dsp:nvSpPr>
        <dsp:cNvPr id="0" name=""/>
        <dsp:cNvSpPr/>
      </dsp:nvSpPr>
      <dsp:spPr>
        <a:xfrm>
          <a:off x="4243806" y="214096"/>
          <a:ext cx="2734996"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US" sz="1800" kern="1200" dirty="0">
              <a:solidFill>
                <a:srgbClr val="1D9EFF"/>
              </a:solidFill>
              <a:latin typeface="Gotham Bold" pitchFamily="50" charset="0"/>
            </a:rPr>
            <a:t>Conceptual Understanding</a:t>
          </a:r>
        </a:p>
      </dsp:txBody>
      <dsp:txXfrm>
        <a:off x="4288443" y="258733"/>
        <a:ext cx="2645722" cy="825126"/>
      </dsp:txXfrm>
    </dsp:sp>
    <dsp:sp modelId="{CA4BFDF4-1CEF-4493-AB0C-F0AB026FD224}">
      <dsp:nvSpPr>
        <dsp:cNvPr id="0" name=""/>
        <dsp:cNvSpPr/>
      </dsp:nvSpPr>
      <dsp:spPr>
        <a:xfrm rot="1818393">
          <a:off x="6477053" y="3225846"/>
          <a:ext cx="1141247" cy="0"/>
        </a:xfrm>
        <a:custGeom>
          <a:avLst/>
          <a:gdLst/>
          <a:ahLst/>
          <a:cxnLst/>
          <a:rect l="0" t="0" r="0" b="0"/>
          <a:pathLst>
            <a:path>
              <a:moveTo>
                <a:pt x="0" y="0"/>
              </a:moveTo>
              <a:lnTo>
                <a:pt x="11412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FE9F6-ACD3-4CF1-8850-04EC82CEFC57}">
      <dsp:nvSpPr>
        <dsp:cNvPr id="0" name=""/>
        <dsp:cNvSpPr/>
      </dsp:nvSpPr>
      <dsp:spPr>
        <a:xfrm>
          <a:off x="7107493" y="3513798"/>
          <a:ext cx="24300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Critical Thinking or Problem Solving</a:t>
          </a:r>
        </a:p>
      </dsp:txBody>
      <dsp:txXfrm>
        <a:off x="7152130" y="3558435"/>
        <a:ext cx="2340774" cy="825126"/>
      </dsp:txXfrm>
    </dsp:sp>
    <dsp:sp modelId="{BD2F718F-F501-40DC-92E0-CA63629BF8DF}">
      <dsp:nvSpPr>
        <dsp:cNvPr id="0" name=""/>
        <dsp:cNvSpPr/>
      </dsp:nvSpPr>
      <dsp:spPr>
        <a:xfrm rot="8876955">
          <a:off x="3579265" y="3270959"/>
          <a:ext cx="1255261" cy="0"/>
        </a:xfrm>
        <a:custGeom>
          <a:avLst/>
          <a:gdLst/>
          <a:ahLst/>
          <a:cxnLst/>
          <a:rect l="0" t="0" r="0" b="0"/>
          <a:pathLst>
            <a:path>
              <a:moveTo>
                <a:pt x="0" y="0"/>
              </a:moveTo>
              <a:lnTo>
                <a:pt x="1255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B453D-3590-494D-B902-EC59B4254293}">
      <dsp:nvSpPr>
        <dsp:cNvPr id="0" name=""/>
        <dsp:cNvSpPr/>
      </dsp:nvSpPr>
      <dsp:spPr>
        <a:xfrm>
          <a:off x="1631922" y="3604024"/>
          <a:ext cx="26255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Implementation</a:t>
          </a:r>
        </a:p>
      </dsp:txBody>
      <dsp:txXfrm>
        <a:off x="1676559" y="3648661"/>
        <a:ext cx="2536274" cy="82512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6AF1-EF24-4659-9089-2771856A9EA2}"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3017C-A127-4C06-BF43-1875A8859C4B}" type="slidenum">
              <a:rPr lang="en-US" smtClean="0"/>
              <a:t>‹#›</a:t>
            </a:fld>
            <a:endParaRPr lang="en-US"/>
          </a:p>
        </p:txBody>
      </p:sp>
    </p:spTree>
    <p:extLst>
      <p:ext uri="{BB962C8B-B14F-4D97-AF65-F5344CB8AC3E}">
        <p14:creationId xmlns:p14="http://schemas.microsoft.com/office/powerpoint/2010/main" val="7596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a:t>
            </a:fld>
            <a:endParaRPr lang="en-US"/>
          </a:p>
        </p:txBody>
      </p:sp>
    </p:spTree>
    <p:extLst>
      <p:ext uri="{BB962C8B-B14F-4D97-AF65-F5344CB8AC3E}">
        <p14:creationId xmlns:p14="http://schemas.microsoft.com/office/powerpoint/2010/main" val="9421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 we truly care about?</a:t>
            </a:r>
          </a:p>
        </p:txBody>
      </p:sp>
      <p:sp>
        <p:nvSpPr>
          <p:cNvPr id="4" name="Slide Number Placeholder 3"/>
          <p:cNvSpPr>
            <a:spLocks noGrp="1"/>
          </p:cNvSpPr>
          <p:nvPr>
            <p:ph type="sldNum" sz="quarter" idx="5"/>
          </p:nvPr>
        </p:nvSpPr>
        <p:spPr/>
        <p:txBody>
          <a:bodyPr/>
          <a:lstStyle/>
          <a:p>
            <a:fld id="{E2B3017C-A127-4C06-BF43-1875A8859C4B}" type="slidenum">
              <a:rPr lang="en-US" smtClean="0"/>
              <a:t>10</a:t>
            </a:fld>
            <a:endParaRPr lang="en-US"/>
          </a:p>
        </p:txBody>
      </p:sp>
    </p:spTree>
    <p:extLst>
      <p:ext uri="{BB962C8B-B14F-4D97-AF65-F5344CB8AC3E}">
        <p14:creationId xmlns:p14="http://schemas.microsoft.com/office/powerpoint/2010/main" val="2178540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11</a:t>
            </a:fld>
            <a:endParaRPr lang="en-US"/>
          </a:p>
        </p:txBody>
      </p:sp>
    </p:spTree>
    <p:extLst>
      <p:ext uri="{BB962C8B-B14F-4D97-AF65-F5344CB8AC3E}">
        <p14:creationId xmlns:p14="http://schemas.microsoft.com/office/powerpoint/2010/main" val="216305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12</a:t>
            </a:fld>
            <a:endParaRPr lang="en-US"/>
          </a:p>
        </p:txBody>
      </p:sp>
    </p:spTree>
    <p:extLst>
      <p:ext uri="{BB962C8B-B14F-4D97-AF65-F5344CB8AC3E}">
        <p14:creationId xmlns:p14="http://schemas.microsoft.com/office/powerpoint/2010/main" val="104199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13</a:t>
            </a:fld>
            <a:endParaRPr lang="en-US"/>
          </a:p>
        </p:txBody>
      </p:sp>
    </p:spTree>
    <p:extLst>
      <p:ext uri="{BB962C8B-B14F-4D97-AF65-F5344CB8AC3E}">
        <p14:creationId xmlns:p14="http://schemas.microsoft.com/office/powerpoint/2010/main" val="261050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14</a:t>
            </a:fld>
            <a:endParaRPr lang="en-US"/>
          </a:p>
        </p:txBody>
      </p:sp>
    </p:spTree>
    <p:extLst>
      <p:ext uri="{BB962C8B-B14F-4D97-AF65-F5344CB8AC3E}">
        <p14:creationId xmlns:p14="http://schemas.microsoft.com/office/powerpoint/2010/main" val="287684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15</a:t>
            </a:fld>
            <a:endParaRPr lang="en-US"/>
          </a:p>
        </p:txBody>
      </p:sp>
    </p:spTree>
    <p:extLst>
      <p:ext uri="{BB962C8B-B14F-4D97-AF65-F5344CB8AC3E}">
        <p14:creationId xmlns:p14="http://schemas.microsoft.com/office/powerpoint/2010/main" val="2892850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16</a:t>
            </a:fld>
            <a:endParaRPr lang="en-US"/>
          </a:p>
        </p:txBody>
      </p:sp>
    </p:spTree>
    <p:extLst>
      <p:ext uri="{BB962C8B-B14F-4D97-AF65-F5344CB8AC3E}">
        <p14:creationId xmlns:p14="http://schemas.microsoft.com/office/powerpoint/2010/main" val="414099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17</a:t>
            </a:fld>
            <a:endParaRPr lang="en-US"/>
          </a:p>
        </p:txBody>
      </p:sp>
    </p:spTree>
    <p:extLst>
      <p:ext uri="{BB962C8B-B14F-4D97-AF65-F5344CB8AC3E}">
        <p14:creationId xmlns:p14="http://schemas.microsoft.com/office/powerpoint/2010/main" val="285945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18</a:t>
            </a:fld>
            <a:endParaRPr lang="en-US"/>
          </a:p>
        </p:txBody>
      </p:sp>
    </p:spTree>
    <p:extLst>
      <p:ext uri="{BB962C8B-B14F-4D97-AF65-F5344CB8AC3E}">
        <p14:creationId xmlns:p14="http://schemas.microsoft.com/office/powerpoint/2010/main" val="1421641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19</a:t>
            </a:fld>
            <a:endParaRPr lang="en-US"/>
          </a:p>
        </p:txBody>
      </p:sp>
    </p:spTree>
    <p:extLst>
      <p:ext uri="{BB962C8B-B14F-4D97-AF65-F5344CB8AC3E}">
        <p14:creationId xmlns:p14="http://schemas.microsoft.com/office/powerpoint/2010/main" val="321273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b="0" i="0" u="none" strike="noStrike" cap="none" baseline="0" dirty="0">
                <a:solidFill>
                  <a:srgbClr val="000000"/>
                </a:solidFill>
                <a:latin typeface="Arial"/>
                <a:ea typeface="Arial"/>
                <a:cs typeface="Arial"/>
                <a:sym typeface="Arial"/>
              </a:rPr>
              <a:t>My name is Aman and I will be your instructor for this course</a:t>
            </a:r>
          </a:p>
          <a:p>
            <a:pPr marL="158750" indent="0">
              <a:buNone/>
            </a:pPr>
            <a:r>
              <a:rPr lang="en-US" sz="1200" b="0" i="0" u="none" strike="noStrike" cap="none" baseline="0" dirty="0">
                <a:solidFill>
                  <a:srgbClr val="000000"/>
                </a:solidFill>
                <a:latin typeface="Arial"/>
                <a:ea typeface="Arial"/>
                <a:cs typeface="Arial"/>
                <a:sym typeface="Arial"/>
              </a:rPr>
              <a:t>I wear many hats and identify myself as a</a:t>
            </a:r>
          </a:p>
          <a:p>
            <a:pPr marL="158750" indent="0">
              <a:buNone/>
            </a:pPr>
            <a:r>
              <a:rPr lang="en-US" sz="1200" b="0" i="0" u="none" strike="noStrike" cap="none" baseline="0" dirty="0">
                <a:solidFill>
                  <a:srgbClr val="000000"/>
                </a:solidFill>
                <a:latin typeface="Arial"/>
                <a:ea typeface="Arial"/>
                <a:cs typeface="Arial"/>
                <a:sym typeface="Arial"/>
              </a:rPr>
              <a:t>Some of the organ…</a:t>
            </a:r>
          </a:p>
        </p:txBody>
      </p:sp>
      <p:sp>
        <p:nvSpPr>
          <p:cNvPr id="4" name="Slide Number Placeholder 3"/>
          <p:cNvSpPr>
            <a:spLocks noGrp="1"/>
          </p:cNvSpPr>
          <p:nvPr>
            <p:ph type="sldNum" sz="quarter" idx="5"/>
          </p:nvPr>
        </p:nvSpPr>
        <p:spPr/>
        <p:txBody>
          <a:bodyPr/>
          <a:lstStyle/>
          <a:p>
            <a:fld id="{E2B3017C-A127-4C06-BF43-1875A8859C4B}" type="slidenum">
              <a:rPr lang="en-US" smtClean="0"/>
              <a:t>2</a:t>
            </a:fld>
            <a:endParaRPr lang="en-US"/>
          </a:p>
        </p:txBody>
      </p:sp>
    </p:spTree>
    <p:extLst>
      <p:ext uri="{BB962C8B-B14F-4D97-AF65-F5344CB8AC3E}">
        <p14:creationId xmlns:p14="http://schemas.microsoft.com/office/powerpoint/2010/main" val="3806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20</a:t>
            </a:fld>
            <a:endParaRPr lang="en-US"/>
          </a:p>
        </p:txBody>
      </p:sp>
    </p:spTree>
    <p:extLst>
      <p:ext uri="{BB962C8B-B14F-4D97-AF65-F5344CB8AC3E}">
        <p14:creationId xmlns:p14="http://schemas.microsoft.com/office/powerpoint/2010/main" val="4110941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21</a:t>
            </a:fld>
            <a:endParaRPr lang="en-US"/>
          </a:p>
        </p:txBody>
      </p:sp>
    </p:spTree>
    <p:extLst>
      <p:ext uri="{BB962C8B-B14F-4D97-AF65-F5344CB8AC3E}">
        <p14:creationId xmlns:p14="http://schemas.microsoft.com/office/powerpoint/2010/main" val="398647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22</a:t>
            </a:fld>
            <a:endParaRPr lang="en-US"/>
          </a:p>
        </p:txBody>
      </p:sp>
    </p:spTree>
    <p:extLst>
      <p:ext uri="{BB962C8B-B14F-4D97-AF65-F5344CB8AC3E}">
        <p14:creationId xmlns:p14="http://schemas.microsoft.com/office/powerpoint/2010/main" val="1784565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23</a:t>
            </a:fld>
            <a:endParaRPr lang="en-US"/>
          </a:p>
        </p:txBody>
      </p:sp>
    </p:spTree>
    <p:extLst>
      <p:ext uri="{BB962C8B-B14F-4D97-AF65-F5344CB8AC3E}">
        <p14:creationId xmlns:p14="http://schemas.microsoft.com/office/powerpoint/2010/main" val="3010938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24</a:t>
            </a:fld>
            <a:endParaRPr lang="en-US"/>
          </a:p>
        </p:txBody>
      </p:sp>
    </p:spTree>
    <p:extLst>
      <p:ext uri="{BB962C8B-B14F-4D97-AF65-F5344CB8AC3E}">
        <p14:creationId xmlns:p14="http://schemas.microsoft.com/office/powerpoint/2010/main" val="4239307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25</a:t>
            </a:fld>
            <a:endParaRPr lang="en-US"/>
          </a:p>
        </p:txBody>
      </p:sp>
    </p:spTree>
    <p:extLst>
      <p:ext uri="{BB962C8B-B14F-4D97-AF65-F5344CB8AC3E}">
        <p14:creationId xmlns:p14="http://schemas.microsoft.com/office/powerpoint/2010/main" val="3310882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26</a:t>
            </a:fld>
            <a:endParaRPr lang="en-US"/>
          </a:p>
        </p:txBody>
      </p:sp>
    </p:spTree>
    <p:extLst>
      <p:ext uri="{BB962C8B-B14F-4D97-AF65-F5344CB8AC3E}">
        <p14:creationId xmlns:p14="http://schemas.microsoft.com/office/powerpoint/2010/main" val="1911485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27</a:t>
            </a:fld>
            <a:endParaRPr lang="en-US"/>
          </a:p>
        </p:txBody>
      </p:sp>
    </p:spTree>
    <p:extLst>
      <p:ext uri="{BB962C8B-B14F-4D97-AF65-F5344CB8AC3E}">
        <p14:creationId xmlns:p14="http://schemas.microsoft.com/office/powerpoint/2010/main" val="1570109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28</a:t>
            </a:fld>
            <a:endParaRPr lang="en-US"/>
          </a:p>
        </p:txBody>
      </p:sp>
    </p:spTree>
    <p:extLst>
      <p:ext uri="{BB962C8B-B14F-4D97-AF65-F5344CB8AC3E}">
        <p14:creationId xmlns:p14="http://schemas.microsoft.com/office/powerpoint/2010/main" val="1625103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29</a:t>
            </a:fld>
            <a:endParaRPr lang="en-US"/>
          </a:p>
        </p:txBody>
      </p:sp>
    </p:spTree>
    <p:extLst>
      <p:ext uri="{BB962C8B-B14F-4D97-AF65-F5344CB8AC3E}">
        <p14:creationId xmlns:p14="http://schemas.microsoft.com/office/powerpoint/2010/main" val="3982001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59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30</a:t>
            </a:fld>
            <a:endParaRPr lang="en-US"/>
          </a:p>
        </p:txBody>
      </p:sp>
    </p:spTree>
    <p:extLst>
      <p:ext uri="{BB962C8B-B14F-4D97-AF65-F5344CB8AC3E}">
        <p14:creationId xmlns:p14="http://schemas.microsoft.com/office/powerpoint/2010/main" val="3028036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31</a:t>
            </a:fld>
            <a:endParaRPr lang="en-US"/>
          </a:p>
        </p:txBody>
      </p:sp>
    </p:spTree>
    <p:extLst>
      <p:ext uri="{BB962C8B-B14F-4D97-AF65-F5344CB8AC3E}">
        <p14:creationId xmlns:p14="http://schemas.microsoft.com/office/powerpoint/2010/main" val="319942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32</a:t>
            </a:fld>
            <a:endParaRPr lang="en-US"/>
          </a:p>
        </p:txBody>
      </p:sp>
    </p:spTree>
    <p:extLst>
      <p:ext uri="{BB962C8B-B14F-4D97-AF65-F5344CB8AC3E}">
        <p14:creationId xmlns:p14="http://schemas.microsoft.com/office/powerpoint/2010/main" val="3122595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33</a:t>
            </a:fld>
            <a:endParaRPr lang="en-US"/>
          </a:p>
        </p:txBody>
      </p:sp>
    </p:spTree>
    <p:extLst>
      <p:ext uri="{BB962C8B-B14F-4D97-AF65-F5344CB8AC3E}">
        <p14:creationId xmlns:p14="http://schemas.microsoft.com/office/powerpoint/2010/main" val="2638311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34</a:t>
            </a:fld>
            <a:endParaRPr lang="en-US"/>
          </a:p>
        </p:txBody>
      </p:sp>
    </p:spTree>
    <p:extLst>
      <p:ext uri="{BB962C8B-B14F-4D97-AF65-F5344CB8AC3E}">
        <p14:creationId xmlns:p14="http://schemas.microsoft.com/office/powerpoint/2010/main" val="123302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4</a:t>
            </a:fld>
            <a:endParaRPr lang="en-US"/>
          </a:p>
        </p:txBody>
      </p:sp>
    </p:spTree>
    <p:extLst>
      <p:ext uri="{BB962C8B-B14F-4D97-AF65-F5344CB8AC3E}">
        <p14:creationId xmlns:p14="http://schemas.microsoft.com/office/powerpoint/2010/main" val="404329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5</a:t>
            </a:fld>
            <a:endParaRPr lang="en-US"/>
          </a:p>
        </p:txBody>
      </p:sp>
    </p:spTree>
    <p:extLst>
      <p:ext uri="{BB962C8B-B14F-4D97-AF65-F5344CB8AC3E}">
        <p14:creationId xmlns:p14="http://schemas.microsoft.com/office/powerpoint/2010/main" val="20356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6</a:t>
            </a:fld>
            <a:endParaRPr lang="en-US"/>
          </a:p>
        </p:txBody>
      </p:sp>
    </p:spTree>
    <p:extLst>
      <p:ext uri="{BB962C8B-B14F-4D97-AF65-F5344CB8AC3E}">
        <p14:creationId xmlns:p14="http://schemas.microsoft.com/office/powerpoint/2010/main" val="1681274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Psuedocode</a:t>
            </a:r>
            <a:r>
              <a:rPr lang="en-US" dirty="0"/>
              <a:t> and code</a:t>
            </a:r>
          </a:p>
        </p:txBody>
      </p:sp>
      <p:sp>
        <p:nvSpPr>
          <p:cNvPr id="4" name="Slide Number Placeholder 3"/>
          <p:cNvSpPr>
            <a:spLocks noGrp="1"/>
          </p:cNvSpPr>
          <p:nvPr>
            <p:ph type="sldNum" sz="quarter" idx="5"/>
          </p:nvPr>
        </p:nvSpPr>
        <p:spPr/>
        <p:txBody>
          <a:bodyPr/>
          <a:lstStyle/>
          <a:p>
            <a:fld id="{E2B3017C-A127-4C06-BF43-1875A8859C4B}" type="slidenum">
              <a:rPr lang="en-US" smtClean="0"/>
              <a:t>7</a:t>
            </a:fld>
            <a:endParaRPr lang="en-US"/>
          </a:p>
        </p:txBody>
      </p:sp>
    </p:spTree>
    <p:extLst>
      <p:ext uri="{BB962C8B-B14F-4D97-AF65-F5344CB8AC3E}">
        <p14:creationId xmlns:p14="http://schemas.microsoft.com/office/powerpoint/2010/main" val="366041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a:t>
            </a:r>
            <a:r>
              <a:rPr lang="en-US" sz="1200" baseline="0" dirty="0"/>
              <a:t> structures are ways to collect data.  There are basic categories of data structures:</a:t>
            </a:r>
          </a:p>
        </p:txBody>
      </p:sp>
      <p:sp>
        <p:nvSpPr>
          <p:cNvPr id="4" name="Slide Number Placeholder 3"/>
          <p:cNvSpPr>
            <a:spLocks noGrp="1"/>
          </p:cNvSpPr>
          <p:nvPr>
            <p:ph type="sldNum" sz="quarter" idx="5"/>
          </p:nvPr>
        </p:nvSpPr>
        <p:spPr/>
        <p:txBody>
          <a:bodyPr/>
          <a:lstStyle/>
          <a:p>
            <a:fld id="{E2B3017C-A127-4C06-BF43-1875A8859C4B}" type="slidenum">
              <a:rPr lang="en-US" smtClean="0"/>
              <a:t>8</a:t>
            </a:fld>
            <a:endParaRPr lang="en-US"/>
          </a:p>
        </p:txBody>
      </p:sp>
    </p:spTree>
    <p:extLst>
      <p:ext uri="{BB962C8B-B14F-4D97-AF65-F5344CB8AC3E}">
        <p14:creationId xmlns:p14="http://schemas.microsoft.com/office/powerpoint/2010/main" val="329084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talking about various DS and Algo</a:t>
            </a:r>
          </a:p>
        </p:txBody>
      </p:sp>
      <p:sp>
        <p:nvSpPr>
          <p:cNvPr id="4" name="Slide Number Placeholder 3"/>
          <p:cNvSpPr>
            <a:spLocks noGrp="1"/>
          </p:cNvSpPr>
          <p:nvPr>
            <p:ph type="sldNum" sz="quarter" idx="5"/>
          </p:nvPr>
        </p:nvSpPr>
        <p:spPr/>
        <p:txBody>
          <a:bodyPr/>
          <a:lstStyle/>
          <a:p>
            <a:fld id="{E2B3017C-A127-4C06-BF43-1875A8859C4B}" type="slidenum">
              <a:rPr lang="en-US" smtClean="0"/>
              <a:t>9</a:t>
            </a:fld>
            <a:endParaRPr lang="en-US"/>
          </a:p>
        </p:txBody>
      </p:sp>
    </p:spTree>
    <p:extLst>
      <p:ext uri="{BB962C8B-B14F-4D97-AF65-F5344CB8AC3E}">
        <p14:creationId xmlns:p14="http://schemas.microsoft.com/office/powerpoint/2010/main" val="212386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8859FD-4A18-469D-9E4F-A454099EA4DE}" type="datetime1">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20616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73ED7-5ED7-450C-B7ED-EBEF21310B7F}" type="datetime1">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0279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B8CA-26D9-4181-B37D-04409D1280D0}" type="datetime1">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485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03E536-4418-4D9E-A3E0-E88528F28E4B}" type="datetime1">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32946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23BC6-0CCD-4AB2-81CA-43E3CCD5EE51}" type="datetime1">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21367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A098F-DA8A-47AA-A10B-42006A055DDF}" type="datetime1">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790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4D786E-0AE6-47C8-9B09-C40597C94076}" type="datetime1">
              <a:rPr lang="en-US" smtClean="0"/>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5390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4DAE0-74C7-4D5E-AF3C-B9894D5D19BF}" type="datetime1">
              <a:rPr lang="en-US" smtClean="0"/>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44997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86827-E8F4-4379-8EF1-6428733FD3BC}" type="datetime1">
              <a:rPr lang="en-US" smtClean="0"/>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321164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9088F-57A8-4376-9CF0-0496E10BAF0A}" type="datetime1">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43575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09DD1-D364-4683-964F-0C5BCF070FBA}" type="datetime1">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74705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B2B3D-9642-4A81-AE7C-4F307D91E481}" type="datetime1">
              <a:rPr lang="en-US" smtClean="0"/>
              <a:t>1/13/2025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C28E0-2F8B-4999-AEA2-B3AA3AE8994F}" type="slidenum">
              <a:rPr lang="en-US" smtClean="0"/>
              <a:t>‹#›</a:t>
            </a:fld>
            <a:endParaRPr lang="en-US"/>
          </a:p>
        </p:txBody>
      </p:sp>
    </p:spTree>
    <p:extLst>
      <p:ext uri="{BB962C8B-B14F-4D97-AF65-F5344CB8AC3E}">
        <p14:creationId xmlns:p14="http://schemas.microsoft.com/office/powerpoint/2010/main" val="2526987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1.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9.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onlinegdb.com/online_c++_compiler" TargetMode="External"/><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mailto:kapooramanpreet@ufl.edu" TargetMode="External"/><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stackoverflow.com/questions/2360734/whats-a-good-directory-structure-for-larger-c-projects-using-makefile" TargetMode="External"/><Relationship Id="rId5" Type="http://schemas.openxmlformats.org/officeDocument/2006/relationships/hyperlink" Target="https://cplusplus.com/forum/beginner/261697"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hyperlink" Target="https://opendsa-server.cs.vt.edu/OpenDSA/Books/Everything/html/index.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forms/d/e/1FAIpQLSdDxsaXykD4BuhWntHAzGkfUh32TvIqPy4GMBwClhZ2GOrfWQ/viewfor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s://docs.google.com/forms/d/e/1FAIpQLSf5MJP3NNd1MvIzulx4mE0zQ4K3l4TTyuT3JtUHVp_HFNifOw/viewfor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channel/UC7FzTMO4rKvlqIyU5vwzFKQ/playlists" TargetMode="External"/><Relationship Id="rId13" Type="http://schemas.openxmlformats.org/officeDocument/2006/relationships/hyperlink" Target="https://www.youtube.com/channel/UCmJz2DV1a3yfgrR7GqRtUUA/playlists" TargetMode="External"/><Relationship Id="rId3" Type="http://schemas.openxmlformats.org/officeDocument/2006/relationships/hyperlink" Target="https://www.cise.ufl.edu/~sahni/dsaac/" TargetMode="External"/><Relationship Id="rId7" Type="http://schemas.openxmlformats.org/officeDocument/2006/relationships/hyperlink" Target="https://cathyatseneca.gitbooks.io/data-structures-and-algorithms/" TargetMode="External"/><Relationship Id="rId12" Type="http://schemas.openxmlformats.org/officeDocument/2006/relationships/hyperlink" Target="https://www.youtube.com/playlist?list=PLI1t_8YX-ApvMthLj56t1Rf-Buio5Y8KL" TargetMode="External"/><Relationship Id="rId17" Type="http://schemas.openxmlformats.org/officeDocument/2006/relationships/image" Target="../media/image1.png"/><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opendsa-server.cs.vt.edu/OpenDSA/Books/Everything/html/" TargetMode="External"/><Relationship Id="rId11" Type="http://schemas.openxmlformats.org/officeDocument/2006/relationships/hyperlink" Target="https://www.youtube.com/playlist?list=PLI1t_8YX-Apv-UiRlnZwqqrRT8D1RhriX" TargetMode="External"/><Relationship Id="rId5" Type="http://schemas.openxmlformats.org/officeDocument/2006/relationships/hyperlink" Target="https://people.cs.vt.edu/~shaffer/Book/C++3elatest.pdf" TargetMode="External"/><Relationship Id="rId15" Type="http://schemas.openxmlformats.org/officeDocument/2006/relationships/hyperlink" Target="https://www.youtube.com/playlist?list=PLDN4rrl48XKpZkf03iYFl-O29szjTrs_O" TargetMode="External"/><Relationship Id="rId10" Type="http://schemas.openxmlformats.org/officeDocument/2006/relationships/hyperlink" Target="https://cuvids.io/app/course/2/" TargetMode="External"/><Relationship Id="rId4" Type="http://schemas.openxmlformats.org/officeDocument/2006/relationships/hyperlink" Target="https://www.cs.yale.edu/homes/aspnes/classes/223/notes.html" TargetMode="External"/><Relationship Id="rId9" Type="http://schemas.openxmlformats.org/officeDocument/2006/relationships/hyperlink" Target="https://www.youtube.com/playlist?list=PLUl4u3cNGP61Oq3tWYp6V_F-5jb5L2iHb" TargetMode="External"/><Relationship Id="rId14" Type="http://schemas.openxmlformats.org/officeDocument/2006/relationships/hyperlink" Target="https://www.youtube.com/user/mycodeschool/playlis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Course Logo">
            <a:extLst>
              <a:ext uri="{FF2B5EF4-FFF2-40B4-BE49-F238E27FC236}">
                <a16:creationId xmlns:a16="http://schemas.microsoft.com/office/drawing/2014/main" id="{F5930E70-AA2A-4DEA-8F19-8204A14E7598}"/>
              </a:ext>
            </a:extLst>
          </p:cNvPr>
          <p:cNvPicPr>
            <a:picLocks noChangeAspect="1"/>
          </p:cNvPicPr>
          <p:nvPr/>
        </p:nvPicPr>
        <p:blipFill>
          <a:blip r:embed="rId3"/>
          <a:stretch>
            <a:fillRect/>
          </a:stretch>
        </p:blipFill>
        <p:spPr>
          <a:xfrm>
            <a:off x="9911632" y="5303558"/>
            <a:ext cx="2162976" cy="1506182"/>
          </a:xfrm>
          <a:prstGeom prst="rect">
            <a:avLst/>
          </a:prstGeom>
        </p:spPr>
      </p:pic>
      <p:sp>
        <p:nvSpPr>
          <p:cNvPr id="3" name="TextBox 2">
            <a:extLst>
              <a:ext uri="{FF2B5EF4-FFF2-40B4-BE49-F238E27FC236}">
                <a16:creationId xmlns:a16="http://schemas.microsoft.com/office/drawing/2014/main" id="{309D5D4F-8054-48EF-9170-C7D04C6E7DC6}"/>
              </a:ext>
            </a:extLst>
          </p:cNvPr>
          <p:cNvSpPr txBox="1"/>
          <p:nvPr/>
        </p:nvSpPr>
        <p:spPr>
          <a:xfrm>
            <a:off x="801830" y="1873457"/>
            <a:ext cx="10588339" cy="20313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Gotham Bold" pitchFamily="50" charset="0"/>
                <a:ea typeface="+mn-ea"/>
                <a:cs typeface="+mn-cs"/>
              </a:rPr>
              <a:t>Data Structures &amp; Algorithms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otham Bold" pitchFamily="50"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dirty="0">
                <a:solidFill>
                  <a:schemeClr val="bg1"/>
                </a:solidFill>
                <a:latin typeface="Gotham Bold" pitchFamily="50" charset="0"/>
              </a:rPr>
              <a:t>COP 3530 : Spring 2025</a:t>
            </a:r>
            <a:endParaRPr kumimoji="0" lang="en-US" sz="4800" b="0" i="0" u="none" strike="noStrike" kern="1200" cap="none" spc="0" normalizeH="0" baseline="0" noProof="0" dirty="0">
              <a:ln>
                <a:noFill/>
              </a:ln>
              <a:solidFill>
                <a:schemeClr val="bg1"/>
              </a:solidFill>
              <a:effectLst/>
              <a:uLnTx/>
              <a:uFillTx/>
              <a:latin typeface="Gotham Bold" pitchFamily="50" charset="0"/>
            </a:endParaRPr>
          </a:p>
        </p:txBody>
      </p:sp>
    </p:spTree>
    <p:extLst>
      <p:ext uri="{BB962C8B-B14F-4D97-AF65-F5344CB8AC3E}">
        <p14:creationId xmlns:p14="http://schemas.microsoft.com/office/powerpoint/2010/main" val="3060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Logistics &amp; Policies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8BE8CB41-C1F1-B785-0394-344EFE785575}"/>
              </a:ext>
            </a:extLst>
          </p:cNvPr>
          <p:cNvSpPr>
            <a:spLocks noGrp="1"/>
          </p:cNvSpPr>
          <p:nvPr>
            <p:ph type="sldNum" sz="quarter" idx="12"/>
          </p:nvPr>
        </p:nvSpPr>
        <p:spPr/>
        <p:txBody>
          <a:bodyPr/>
          <a:lstStyle/>
          <a:p>
            <a:fld id="{017C28E0-2F8B-4999-AEA2-B3AA3AE8994F}" type="slidenum">
              <a:rPr lang="en-US" smtClean="0"/>
              <a:t>10</a:t>
            </a:fld>
            <a:endParaRPr lang="en-US"/>
          </a:p>
        </p:txBody>
      </p:sp>
      <p:grpSp>
        <p:nvGrpSpPr>
          <p:cNvPr id="4" name="Group 3">
            <a:extLst>
              <a:ext uri="{FF2B5EF4-FFF2-40B4-BE49-F238E27FC236}">
                <a16:creationId xmlns:a16="http://schemas.microsoft.com/office/drawing/2014/main" id="{759017C0-1E28-8344-338C-AEE96F69B0C0}"/>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984628A1-E296-5B2A-2113-E1BC5C5A9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A81B1018-2282-CFC1-F1B7-683A544EE5A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2520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Format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5BDCBF1F-3F59-46D6-A5CF-44FCB11A7A96}"/>
              </a:ext>
            </a:extLst>
          </p:cNvPr>
          <p:cNvGrpSpPr/>
          <p:nvPr/>
        </p:nvGrpSpPr>
        <p:grpSpPr>
          <a:xfrm>
            <a:off x="6651044" y="3854158"/>
            <a:ext cx="4113229" cy="2198389"/>
            <a:chOff x="7420579" y="3187239"/>
            <a:chExt cx="4113229" cy="2198389"/>
          </a:xfrm>
        </p:grpSpPr>
        <p:pic>
          <p:nvPicPr>
            <p:cNvPr id="14" name="Picture 13" descr="Careful Cat">
              <a:extLst>
                <a:ext uri="{FF2B5EF4-FFF2-40B4-BE49-F238E27FC236}">
                  <a16:creationId xmlns:a16="http://schemas.microsoft.com/office/drawing/2014/main" id="{623FE7A1-578F-42C6-8DB3-4531762AA200}"/>
                </a:ext>
              </a:extLst>
            </p:cNvPr>
            <p:cNvPicPr>
              <a:picLocks noChangeAspect="1"/>
            </p:cNvPicPr>
            <p:nvPr/>
          </p:nvPicPr>
          <p:blipFill>
            <a:blip r:embed="rId3"/>
            <a:stretch>
              <a:fillRect/>
            </a:stretch>
          </p:blipFill>
          <p:spPr>
            <a:xfrm>
              <a:off x="7476079" y="3187239"/>
              <a:ext cx="1688831" cy="1688831"/>
            </a:xfrm>
            <a:prstGeom prst="rect">
              <a:avLst/>
            </a:prstGeom>
          </p:spPr>
        </p:pic>
        <p:pic>
          <p:nvPicPr>
            <p:cNvPr id="20" name="Graphic 19" descr="Cycle with people">
              <a:extLst>
                <a:ext uri="{FF2B5EF4-FFF2-40B4-BE49-F238E27FC236}">
                  <a16:creationId xmlns:a16="http://schemas.microsoft.com/office/drawing/2014/main" id="{E654FFC7-C82B-4F1D-84F9-241B7B87F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0410" y="3187239"/>
              <a:ext cx="1378238" cy="1378238"/>
            </a:xfrm>
            <a:prstGeom prst="rect">
              <a:avLst/>
            </a:prstGeom>
          </p:spPr>
        </p:pic>
        <p:sp>
          <p:nvSpPr>
            <p:cNvPr id="25" name="TextBox 24">
              <a:extLst>
                <a:ext uri="{FF2B5EF4-FFF2-40B4-BE49-F238E27FC236}">
                  <a16:creationId xmlns:a16="http://schemas.microsoft.com/office/drawing/2014/main" id="{80EDFD07-F702-4F56-A9C8-22A5C01C0DD5}"/>
                </a:ext>
              </a:extLst>
            </p:cNvPr>
            <p:cNvSpPr txBox="1"/>
            <p:nvPr/>
          </p:nvSpPr>
          <p:spPr>
            <a:xfrm>
              <a:off x="7420579" y="4739297"/>
              <a:ext cx="4113229" cy="646331"/>
            </a:xfrm>
            <a:prstGeom prst="rect">
              <a:avLst/>
            </a:prstGeom>
            <a:noFill/>
          </p:spPr>
          <p:txBody>
            <a:bodyPr wrap="square">
              <a:spAutoFit/>
            </a:bodyPr>
            <a:lstStyle/>
            <a:p>
              <a:pPr marL="342900" indent="-342900">
                <a:buAutoNum type="arabicPeriod"/>
              </a:pPr>
              <a:r>
                <a:rPr lang="en-US" sz="1800" dirty="0">
                  <a:solidFill>
                    <a:srgbClr val="1D9EFF"/>
                  </a:solidFill>
                  <a:latin typeface="Consolas" panose="020B0609020204030204" pitchFamily="49" charset="0"/>
                </a:rPr>
                <a:t>Conceptual Quiz due on </a:t>
              </a:r>
              <a:r>
                <a:rPr lang="en-US" sz="1800" dirty="0">
                  <a:solidFill>
                    <a:schemeClr val="accent2"/>
                  </a:solidFill>
                  <a:latin typeface="Consolas" panose="020B0609020204030204" pitchFamily="49" charset="0"/>
                </a:rPr>
                <a:t>Sun</a:t>
              </a:r>
              <a:r>
                <a:rPr lang="en-US" sz="1800" dirty="0">
                  <a:solidFill>
                    <a:srgbClr val="1D9EFF"/>
                  </a:solidFill>
                  <a:latin typeface="Consolas" panose="020B0609020204030204" pitchFamily="49" charset="0"/>
                </a:rPr>
                <a:t>.</a:t>
              </a:r>
            </a:p>
            <a:p>
              <a:pPr marL="342900" indent="-342900">
                <a:buFontTx/>
                <a:buAutoNum type="arabicPeriod"/>
              </a:pPr>
              <a:r>
                <a:rPr lang="en-US" sz="1800" dirty="0">
                  <a:solidFill>
                    <a:srgbClr val="1D9EFF"/>
                  </a:solidFill>
                  <a:latin typeface="Consolas" panose="020B0609020204030204" pitchFamily="49" charset="0"/>
                </a:rPr>
                <a:t>Programming Quiz due on </a:t>
              </a:r>
              <a:r>
                <a:rPr lang="en-US" sz="1800" dirty="0">
                  <a:solidFill>
                    <a:schemeClr val="accent2"/>
                  </a:solidFill>
                  <a:latin typeface="Consolas" panose="020B0609020204030204" pitchFamily="49" charset="0"/>
                </a:rPr>
                <a:t>Sun</a:t>
              </a:r>
              <a:r>
                <a:rPr lang="en-US" sz="1800" dirty="0">
                  <a:solidFill>
                    <a:srgbClr val="1D9EFF"/>
                  </a:solidFill>
                  <a:latin typeface="Consolas" panose="020B0609020204030204" pitchFamily="49" charset="0"/>
                </a:rPr>
                <a:t>.</a:t>
              </a:r>
            </a:p>
          </p:txBody>
        </p:sp>
      </p:grpSp>
      <p:grpSp>
        <p:nvGrpSpPr>
          <p:cNvPr id="4" name="Group 3">
            <a:extLst>
              <a:ext uri="{FF2B5EF4-FFF2-40B4-BE49-F238E27FC236}">
                <a16:creationId xmlns:a16="http://schemas.microsoft.com/office/drawing/2014/main" id="{E85C4B9E-2B14-4DA4-80A8-D83581E06C63}"/>
              </a:ext>
            </a:extLst>
          </p:cNvPr>
          <p:cNvGrpSpPr/>
          <p:nvPr/>
        </p:nvGrpSpPr>
        <p:grpSpPr>
          <a:xfrm>
            <a:off x="6078297" y="1480319"/>
            <a:ext cx="5064605" cy="2025287"/>
            <a:chOff x="-1145228" y="2208602"/>
            <a:chExt cx="5064605" cy="2025287"/>
          </a:xfrm>
        </p:grpSpPr>
        <p:grpSp>
          <p:nvGrpSpPr>
            <p:cNvPr id="16" name="Group 15">
              <a:extLst>
                <a:ext uri="{FF2B5EF4-FFF2-40B4-BE49-F238E27FC236}">
                  <a16:creationId xmlns:a16="http://schemas.microsoft.com/office/drawing/2014/main" id="{27A9ACC8-B539-4E34-835A-B2AF4B98C311}"/>
                </a:ext>
              </a:extLst>
            </p:cNvPr>
            <p:cNvGrpSpPr/>
            <p:nvPr/>
          </p:nvGrpSpPr>
          <p:grpSpPr>
            <a:xfrm>
              <a:off x="-1145228" y="2265232"/>
              <a:ext cx="5064605" cy="1968657"/>
              <a:chOff x="-1533757" y="4197338"/>
              <a:chExt cx="5064605" cy="1968657"/>
            </a:xfrm>
          </p:grpSpPr>
          <p:pic>
            <p:nvPicPr>
              <p:cNvPr id="18" name="Graphic 17" descr="Video camera">
                <a:extLst>
                  <a:ext uri="{FF2B5EF4-FFF2-40B4-BE49-F238E27FC236}">
                    <a16:creationId xmlns:a16="http://schemas.microsoft.com/office/drawing/2014/main" id="{B281B577-B952-4970-82EA-5298344F2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166" y="4197338"/>
                <a:ext cx="1378238" cy="1378238"/>
              </a:xfrm>
              <a:prstGeom prst="rect">
                <a:avLst/>
              </a:prstGeom>
            </p:spPr>
          </p:pic>
          <p:sp>
            <p:nvSpPr>
              <p:cNvPr id="19" name="TextBox 18">
                <a:extLst>
                  <a:ext uri="{FF2B5EF4-FFF2-40B4-BE49-F238E27FC236}">
                    <a16:creationId xmlns:a16="http://schemas.microsoft.com/office/drawing/2014/main" id="{0BA28C94-B703-45B1-B7F9-0EF891D9AC83}"/>
                  </a:ext>
                </a:extLst>
              </p:cNvPr>
              <p:cNvSpPr txBox="1"/>
              <p:nvPr/>
            </p:nvSpPr>
            <p:spPr>
              <a:xfrm>
                <a:off x="-1533757" y="5519664"/>
                <a:ext cx="5064605"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Watch lectures </a:t>
                </a:r>
                <a:r>
                  <a:rPr lang="en-US" sz="1800" dirty="0">
                    <a:solidFill>
                      <a:srgbClr val="EB6E19"/>
                    </a:solidFill>
                    <a:latin typeface="Consolas" panose="020B0609020204030204" pitchFamily="49" charset="0"/>
                  </a:rPr>
                  <a:t>synchronously</a:t>
                </a:r>
                <a:r>
                  <a:rPr lang="en-US" sz="1800" dirty="0">
                    <a:solidFill>
                      <a:srgbClr val="1D9EFF"/>
                    </a:solidFill>
                    <a:latin typeface="Consolas" panose="020B0609020204030204" pitchFamily="49" charset="0"/>
                  </a:rPr>
                  <a:t> </a:t>
                </a:r>
                <a:r>
                  <a:rPr lang="en-US" sz="1800" dirty="0">
                    <a:solidFill>
                      <a:srgbClr val="EB6E19"/>
                    </a:solidFill>
                    <a:latin typeface="Consolas" panose="020B0609020204030204" pitchFamily="49" charset="0"/>
                  </a:rPr>
                  <a:t>on Tue/Thu</a:t>
                </a:r>
                <a:r>
                  <a:rPr lang="en-US" dirty="0">
                    <a:solidFill>
                      <a:srgbClr val="EB6E19"/>
                    </a:solidFill>
                    <a:latin typeface="Consolas" panose="020B0609020204030204" pitchFamily="49" charset="0"/>
                  </a:rPr>
                  <a:t> </a:t>
                </a:r>
                <a:r>
                  <a:rPr lang="en-US" sz="1800" dirty="0">
                    <a:solidFill>
                      <a:srgbClr val="EB6E19"/>
                    </a:solidFill>
                    <a:latin typeface="Consolas" panose="020B0609020204030204" pitchFamily="49" charset="0"/>
                  </a:rPr>
                  <a:t>live or </a:t>
                </a:r>
                <a:r>
                  <a:rPr lang="en-US" dirty="0">
                    <a:solidFill>
                      <a:srgbClr val="EB6E19"/>
                    </a:solidFill>
                    <a:latin typeface="Consolas" panose="020B0609020204030204" pitchFamily="49" charset="0"/>
                  </a:rPr>
                  <a:t>via </a:t>
                </a:r>
                <a:r>
                  <a:rPr lang="en-US" sz="1800" dirty="0">
                    <a:solidFill>
                      <a:srgbClr val="EB6E19"/>
                    </a:solidFill>
                    <a:latin typeface="Consolas" panose="020B0609020204030204" pitchFamily="49" charset="0"/>
                  </a:rPr>
                  <a:t>Zoom</a:t>
                </a:r>
                <a:r>
                  <a:rPr lang="en-US" sz="1800" dirty="0">
                    <a:solidFill>
                      <a:srgbClr val="1D9EFF"/>
                    </a:solidFill>
                    <a:latin typeface="Consolas" panose="020B0609020204030204" pitchFamily="49" charset="0"/>
                  </a:rPr>
                  <a:t>.</a:t>
                </a:r>
                <a:r>
                  <a:rPr lang="en-US" dirty="0">
                    <a:solidFill>
                      <a:srgbClr val="1D9EFF"/>
                    </a:solidFill>
                    <a:latin typeface="Consolas" panose="020B0609020204030204" pitchFamily="49" charset="0"/>
                  </a:rPr>
                  <a:t> </a:t>
                </a:r>
                <a:endParaRPr lang="en-US" sz="1800" dirty="0">
                  <a:solidFill>
                    <a:srgbClr val="1D9EFF"/>
                  </a:solidFill>
                  <a:latin typeface="Consolas" panose="020B0609020204030204" pitchFamily="49" charset="0"/>
                </a:endParaRPr>
              </a:p>
            </p:txBody>
          </p:sp>
        </p:grpSp>
        <p:pic>
          <p:nvPicPr>
            <p:cNvPr id="26" name="Picture 25" descr="Pop Corn Pusheen">
              <a:extLst>
                <a:ext uri="{FF2B5EF4-FFF2-40B4-BE49-F238E27FC236}">
                  <a16:creationId xmlns:a16="http://schemas.microsoft.com/office/drawing/2014/main" id="{C4285CA7-3DEC-4AD7-B555-01D450D8B4AC}"/>
                </a:ext>
              </a:extLst>
            </p:cNvPr>
            <p:cNvPicPr>
              <a:picLocks noChangeAspect="1"/>
            </p:cNvPicPr>
            <p:nvPr/>
          </p:nvPicPr>
          <p:blipFill>
            <a:blip r:embed="rId8"/>
            <a:stretch>
              <a:fillRect/>
            </a:stretch>
          </p:blipFill>
          <p:spPr>
            <a:xfrm>
              <a:off x="-90589" y="2208602"/>
              <a:ext cx="1601457" cy="1601457"/>
            </a:xfrm>
            <a:prstGeom prst="rect">
              <a:avLst/>
            </a:prstGeom>
          </p:spPr>
        </p:pic>
      </p:grpSp>
      <p:grpSp>
        <p:nvGrpSpPr>
          <p:cNvPr id="31" name="Group 30">
            <a:extLst>
              <a:ext uri="{FF2B5EF4-FFF2-40B4-BE49-F238E27FC236}">
                <a16:creationId xmlns:a16="http://schemas.microsoft.com/office/drawing/2014/main" id="{BA4A104D-4378-4C9B-B985-A3CE42090DB9}"/>
              </a:ext>
            </a:extLst>
          </p:cNvPr>
          <p:cNvGrpSpPr/>
          <p:nvPr/>
        </p:nvGrpSpPr>
        <p:grpSpPr>
          <a:xfrm>
            <a:off x="2215325" y="3859574"/>
            <a:ext cx="3336357" cy="2660811"/>
            <a:chOff x="4750544" y="3040495"/>
            <a:chExt cx="3336357" cy="2660811"/>
          </a:xfrm>
        </p:grpSpPr>
        <p:grpSp>
          <p:nvGrpSpPr>
            <p:cNvPr id="21" name="Group 20">
              <a:extLst>
                <a:ext uri="{FF2B5EF4-FFF2-40B4-BE49-F238E27FC236}">
                  <a16:creationId xmlns:a16="http://schemas.microsoft.com/office/drawing/2014/main" id="{E6D23D64-59A3-41D9-A598-9C2AAF47B4EE}"/>
                </a:ext>
              </a:extLst>
            </p:cNvPr>
            <p:cNvGrpSpPr/>
            <p:nvPr/>
          </p:nvGrpSpPr>
          <p:grpSpPr>
            <a:xfrm>
              <a:off x="4750544" y="3040495"/>
              <a:ext cx="3336357" cy="2660811"/>
              <a:chOff x="4502520" y="3050608"/>
              <a:chExt cx="3336357" cy="2660811"/>
            </a:xfrm>
          </p:grpSpPr>
          <p:pic>
            <p:nvPicPr>
              <p:cNvPr id="22" name="Picture 21" descr="Eating Cat">
                <a:extLst>
                  <a:ext uri="{FF2B5EF4-FFF2-40B4-BE49-F238E27FC236}">
                    <a16:creationId xmlns:a16="http://schemas.microsoft.com/office/drawing/2014/main" id="{3017CE39-F8E5-4813-8607-7E0D961F3F87}"/>
                  </a:ext>
                </a:extLst>
              </p:cNvPr>
              <p:cNvPicPr>
                <a:picLocks noChangeAspect="1"/>
              </p:cNvPicPr>
              <p:nvPr/>
            </p:nvPicPr>
            <p:blipFill>
              <a:blip r:embed="rId9"/>
              <a:stretch>
                <a:fillRect/>
              </a:stretch>
            </p:blipFill>
            <p:spPr>
              <a:xfrm>
                <a:off x="4502520" y="3050608"/>
                <a:ext cx="1953169" cy="1953169"/>
              </a:xfrm>
              <a:prstGeom prst="rect">
                <a:avLst/>
              </a:prstGeom>
            </p:spPr>
          </p:pic>
          <p:sp>
            <p:nvSpPr>
              <p:cNvPr id="24" name="TextBox 23">
                <a:extLst>
                  <a:ext uri="{FF2B5EF4-FFF2-40B4-BE49-F238E27FC236}">
                    <a16:creationId xmlns:a16="http://schemas.microsoft.com/office/drawing/2014/main" id="{B6976BA6-7F54-4817-80C6-DD660B193A59}"/>
                  </a:ext>
                </a:extLst>
              </p:cNvPr>
              <p:cNvSpPr txBox="1"/>
              <p:nvPr/>
            </p:nvSpPr>
            <p:spPr>
              <a:xfrm>
                <a:off x="4605877" y="4788089"/>
                <a:ext cx="3233000" cy="923330"/>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Attend </a:t>
                </a:r>
                <a:r>
                  <a:rPr lang="en-US" dirty="0">
                    <a:solidFill>
                      <a:srgbClr val="EB6E19"/>
                    </a:solidFill>
                    <a:latin typeface="Consolas" panose="020B0609020204030204" pitchFamily="49" charset="0"/>
                  </a:rPr>
                  <a:t>discussions </a:t>
                </a:r>
                <a:r>
                  <a:rPr lang="en-US" dirty="0">
                    <a:solidFill>
                      <a:srgbClr val="1D9EFF"/>
                    </a:solidFill>
                    <a:latin typeface="Consolas" panose="020B0609020204030204" pitchFamily="49" charset="0"/>
                  </a:rPr>
                  <a:t>on</a:t>
                </a:r>
                <a:r>
                  <a:rPr lang="en-US" dirty="0">
                    <a:solidFill>
                      <a:srgbClr val="EB6E19"/>
                    </a:solidFill>
                    <a:latin typeface="Consolas" panose="020B0609020204030204" pitchFamily="49" charset="0"/>
                  </a:rPr>
                  <a:t> </a:t>
                </a:r>
                <a:r>
                  <a:rPr lang="en-US" dirty="0">
                    <a:solidFill>
                      <a:srgbClr val="1D9EFF"/>
                    </a:solidFill>
                    <a:latin typeface="Consolas" panose="020B0609020204030204" pitchFamily="49" charset="0"/>
                  </a:rPr>
                  <a:t>Tue. Alternate assignment for UFOL/UDER</a:t>
                </a:r>
              </a:p>
            </p:txBody>
          </p:sp>
        </p:grpSp>
        <p:pic>
          <p:nvPicPr>
            <p:cNvPr id="3" name="Graphic 2" descr="Classroom">
              <a:extLst>
                <a:ext uri="{FF2B5EF4-FFF2-40B4-BE49-F238E27FC236}">
                  <a16:creationId xmlns:a16="http://schemas.microsoft.com/office/drawing/2014/main" id="{8C616C78-5467-4B5A-9083-89B24CB300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3590" y="3325841"/>
              <a:ext cx="1325563" cy="1325563"/>
            </a:xfrm>
            <a:prstGeom prst="rect">
              <a:avLst/>
            </a:prstGeom>
          </p:spPr>
        </p:pic>
      </p:grpSp>
      <p:grpSp>
        <p:nvGrpSpPr>
          <p:cNvPr id="32" name="Group 31">
            <a:extLst>
              <a:ext uri="{FF2B5EF4-FFF2-40B4-BE49-F238E27FC236}">
                <a16:creationId xmlns:a16="http://schemas.microsoft.com/office/drawing/2014/main" id="{6D18D8E7-AB1C-4DD8-88A5-FBC9CD73C6A1}"/>
              </a:ext>
            </a:extLst>
          </p:cNvPr>
          <p:cNvGrpSpPr/>
          <p:nvPr/>
        </p:nvGrpSpPr>
        <p:grpSpPr>
          <a:xfrm>
            <a:off x="2561243" y="1651816"/>
            <a:ext cx="2497822" cy="1945048"/>
            <a:chOff x="1046309" y="2534171"/>
            <a:chExt cx="2497822" cy="1945048"/>
          </a:xfrm>
        </p:grpSpPr>
        <p:pic>
          <p:nvPicPr>
            <p:cNvPr id="28" name="Graphic 27" descr="Clipboard Checked">
              <a:extLst>
                <a:ext uri="{FF2B5EF4-FFF2-40B4-BE49-F238E27FC236}">
                  <a16:creationId xmlns:a16="http://schemas.microsoft.com/office/drawing/2014/main" id="{56B34F1B-FF11-43BB-9970-CD6EF8523E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7490" y="2534171"/>
              <a:ext cx="1115460" cy="1115460"/>
            </a:xfrm>
            <a:prstGeom prst="rect">
              <a:avLst/>
            </a:prstGeom>
          </p:spPr>
        </p:pic>
        <p:sp>
          <p:nvSpPr>
            <p:cNvPr id="30" name="TextBox 29">
              <a:extLst>
                <a:ext uri="{FF2B5EF4-FFF2-40B4-BE49-F238E27FC236}">
                  <a16:creationId xmlns:a16="http://schemas.microsoft.com/office/drawing/2014/main" id="{6801DB36-5837-497A-86FC-0903F38D1BAC}"/>
                </a:ext>
              </a:extLst>
            </p:cNvPr>
            <p:cNvSpPr txBox="1"/>
            <p:nvPr/>
          </p:nvSpPr>
          <p:spPr>
            <a:xfrm>
              <a:off x="1046309" y="3832888"/>
              <a:ext cx="2497822" cy="646331"/>
            </a:xfrm>
            <a:prstGeom prst="rect">
              <a:avLst/>
            </a:prstGeom>
            <a:noFill/>
          </p:spPr>
          <p:txBody>
            <a:bodyPr wrap="square">
              <a:spAutoFit/>
            </a:bodyPr>
            <a:lstStyle/>
            <a:p>
              <a:pPr algn="ctr"/>
              <a:r>
                <a:rPr lang="en-US" sz="1800" dirty="0">
                  <a:solidFill>
                    <a:srgbClr val="F16000"/>
                  </a:solidFill>
                  <a:latin typeface="Consolas" panose="020B0609020204030204" pitchFamily="49" charset="0"/>
                </a:rPr>
                <a:t>Action Items </a:t>
              </a:r>
              <a:r>
                <a:rPr lang="en-US" sz="1800" dirty="0">
                  <a:solidFill>
                    <a:srgbClr val="1D9EFF"/>
                  </a:solidFill>
                  <a:latin typeface="Consolas" panose="020B0609020204030204" pitchFamily="49" charset="0"/>
                </a:rPr>
                <a:t>by Monday morning</a:t>
              </a:r>
              <a:endParaRPr lang="en-US" dirty="0">
                <a:solidFill>
                  <a:srgbClr val="1D9EFF"/>
                </a:solidFill>
                <a:latin typeface="Consolas" panose="020B0609020204030204" pitchFamily="49" charset="0"/>
              </a:endParaRPr>
            </a:p>
          </p:txBody>
        </p:sp>
      </p:grp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11</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1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6290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5" name="Graphic 4" descr="User network">
            <a:extLst>
              <a:ext uri="{FF2B5EF4-FFF2-40B4-BE49-F238E27FC236}">
                <a16:creationId xmlns:a16="http://schemas.microsoft.com/office/drawing/2014/main" id="{2C24AA30-6A7C-43CD-9504-7CA65EC40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8416" y="2871030"/>
            <a:ext cx="1027665" cy="1027665"/>
          </a:xfrm>
          <a:prstGeom prst="rect">
            <a:avLst/>
          </a:prstGeom>
        </p:spPr>
      </p:pic>
      <p:sp>
        <p:nvSpPr>
          <p:cNvPr id="6" name="Rectangle 5">
            <a:extLst>
              <a:ext uri="{FF2B5EF4-FFF2-40B4-BE49-F238E27FC236}">
                <a16:creationId xmlns:a16="http://schemas.microsoft.com/office/drawing/2014/main" id="{9EB55FD3-77CC-475F-AC54-95AAD9A7BAD9}"/>
              </a:ext>
            </a:extLst>
          </p:cNvPr>
          <p:cNvSpPr/>
          <p:nvPr/>
        </p:nvSpPr>
        <p:spPr>
          <a:xfrm>
            <a:off x="6974781" y="4085613"/>
            <a:ext cx="5562600" cy="153009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Tuesday, P10, 5:10-6 pm </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Friday, P5, 11:45-12:35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By Appointment (24 hours in advance)</a:t>
            </a:r>
          </a:p>
          <a:p>
            <a:pPr marL="285750" indent="-285750">
              <a:lnSpc>
                <a:spcPct val="150000"/>
              </a:lnSpc>
              <a:buFont typeface="Wingdings" panose="05000000000000000000" pitchFamily="2" charset="2"/>
              <a:buChar char="§"/>
            </a:pPr>
            <a:endParaRPr lang="en-US" sz="1600" dirty="0">
              <a:solidFill>
                <a:srgbClr val="1D9EFF"/>
              </a:solidFill>
              <a:latin typeface="Consolas" panose="020B0609020204030204" pitchFamily="49" charset="0"/>
            </a:endParaRPr>
          </a:p>
        </p:txBody>
      </p:sp>
      <p:sp>
        <p:nvSpPr>
          <p:cNvPr id="7" name="Rectangle 6">
            <a:extLst>
              <a:ext uri="{FF2B5EF4-FFF2-40B4-BE49-F238E27FC236}">
                <a16:creationId xmlns:a16="http://schemas.microsoft.com/office/drawing/2014/main" id="{5398651C-937E-412F-8304-9CC525AE9B89}"/>
              </a:ext>
            </a:extLst>
          </p:cNvPr>
          <p:cNvSpPr/>
          <p:nvPr/>
        </p:nvSpPr>
        <p:spPr>
          <a:xfrm>
            <a:off x="7637044" y="1921957"/>
            <a:ext cx="2793009" cy="584775"/>
          </a:xfrm>
          <a:prstGeom prst="rect">
            <a:avLst/>
          </a:prstGeom>
        </p:spPr>
        <p:txBody>
          <a:bodyPr wrap="none">
            <a:spAutoFit/>
          </a:bodyPr>
          <a:lstStyle/>
          <a:p>
            <a:r>
              <a:rPr lang="en-US" sz="3200" dirty="0">
                <a:solidFill>
                  <a:srgbClr val="1D9EFF"/>
                </a:solidFill>
                <a:latin typeface="Gotham Bold" pitchFamily="50" charset="0"/>
              </a:rPr>
              <a:t>Office Hours</a:t>
            </a:r>
            <a:endParaRPr lang="en-US" sz="3200" dirty="0">
              <a:solidFill>
                <a:srgbClr val="1D9EFF"/>
              </a:solidFill>
            </a:endParaRPr>
          </a:p>
        </p:txBody>
      </p:sp>
      <p:sp>
        <p:nvSpPr>
          <p:cNvPr id="8" name="Rectangle 7">
            <a:extLst>
              <a:ext uri="{FF2B5EF4-FFF2-40B4-BE49-F238E27FC236}">
                <a16:creationId xmlns:a16="http://schemas.microsoft.com/office/drawing/2014/main" id="{D8998C2E-3977-4BEE-B3FB-A04103488551}"/>
              </a:ext>
            </a:extLst>
          </p:cNvPr>
          <p:cNvSpPr/>
          <p:nvPr/>
        </p:nvSpPr>
        <p:spPr>
          <a:xfrm>
            <a:off x="1931739" y="1897971"/>
            <a:ext cx="1292341" cy="584775"/>
          </a:xfrm>
          <a:prstGeom prst="rect">
            <a:avLst/>
          </a:prstGeom>
        </p:spPr>
        <p:txBody>
          <a:bodyPr wrap="none">
            <a:spAutoFit/>
          </a:bodyPr>
          <a:lstStyle/>
          <a:p>
            <a:r>
              <a:rPr lang="en-US" sz="3200" dirty="0">
                <a:solidFill>
                  <a:srgbClr val="1D9EFF"/>
                </a:solidFill>
                <a:latin typeface="Gotham Bold" pitchFamily="50" charset="0"/>
              </a:rPr>
              <a:t>Slack</a:t>
            </a:r>
            <a:endParaRPr lang="en-US" sz="3200" dirty="0">
              <a:solidFill>
                <a:srgbClr val="1D9EFF"/>
              </a:solidFill>
            </a:endParaRPr>
          </a:p>
        </p:txBody>
      </p:sp>
      <p:sp>
        <p:nvSpPr>
          <p:cNvPr id="10" name="Rectangle 9">
            <a:extLst>
              <a:ext uri="{FF2B5EF4-FFF2-40B4-BE49-F238E27FC236}">
                <a16:creationId xmlns:a16="http://schemas.microsoft.com/office/drawing/2014/main" id="{EF6CD005-971E-4791-B1B4-76160EBD197F}"/>
              </a:ext>
            </a:extLst>
          </p:cNvPr>
          <p:cNvSpPr/>
          <p:nvPr/>
        </p:nvSpPr>
        <p:spPr>
          <a:xfrm>
            <a:off x="1193440" y="3907552"/>
            <a:ext cx="5187482" cy="2000548"/>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1D9EFF"/>
                </a:solidFill>
                <a:latin typeface="Consolas" panose="020B0609020204030204" pitchFamily="49" charset="0"/>
              </a:rPr>
              <a:t>Everything! </a:t>
            </a:r>
          </a:p>
          <a:p>
            <a:r>
              <a:rPr lang="en-US" sz="1600" dirty="0">
                <a:solidFill>
                  <a:srgbClr val="1D9EFF"/>
                </a:solidFill>
                <a:latin typeface="Consolas" panose="020B0609020204030204" pitchFamily="49" charset="0"/>
              </a:rPr>
              <a:t>	</a:t>
            </a:r>
            <a:r>
              <a:rPr lang="en-US" sz="1400" dirty="0">
                <a:solidFill>
                  <a:srgbClr val="1D9EFF"/>
                </a:solidFill>
                <a:latin typeface="Consolas" panose="020B0609020204030204" pitchFamily="49" charset="0"/>
              </a:rPr>
              <a:t>– for all question related to the course</a:t>
            </a:r>
          </a:p>
          <a:p>
            <a:r>
              <a:rPr lang="en-US" sz="1400" dirty="0">
                <a:solidFill>
                  <a:srgbClr val="1D9EFF"/>
                </a:solidFill>
                <a:latin typeface="Consolas" panose="020B0609020204030204" pitchFamily="49" charset="0"/>
              </a:rPr>
              <a:t>	– for communicating with peers </a:t>
            </a:r>
          </a:p>
          <a:p>
            <a:r>
              <a:rPr lang="en-US" sz="1400" dirty="0">
                <a:solidFill>
                  <a:srgbClr val="1D9EFF"/>
                </a:solidFill>
                <a:latin typeface="Consolas" panose="020B0609020204030204" pitchFamily="49" charset="0"/>
              </a:rPr>
              <a:t>	- one-to-one communication with me</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Use Appropriate Tags</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Response in &lt; 48 business hours</a:t>
            </a:r>
          </a:p>
        </p:txBody>
      </p:sp>
      <p:sp>
        <p:nvSpPr>
          <p:cNvPr id="3" name="Slide Number Placeholder 2">
            <a:extLst>
              <a:ext uri="{FF2B5EF4-FFF2-40B4-BE49-F238E27FC236}">
                <a16:creationId xmlns:a16="http://schemas.microsoft.com/office/drawing/2014/main" id="{F53B7715-A648-81A6-AEE6-9BF37AB2222C}"/>
              </a:ext>
            </a:extLst>
          </p:cNvPr>
          <p:cNvSpPr>
            <a:spLocks noGrp="1"/>
          </p:cNvSpPr>
          <p:nvPr>
            <p:ph type="sldNum" sz="quarter" idx="12"/>
          </p:nvPr>
        </p:nvSpPr>
        <p:spPr/>
        <p:txBody>
          <a:bodyPr/>
          <a:lstStyle/>
          <a:p>
            <a:fld id="{017C28E0-2F8B-4999-AEA2-B3AA3AE8994F}" type="slidenum">
              <a:rPr lang="en-US" smtClean="0"/>
              <a:t>12</a:t>
            </a:fld>
            <a:endParaRPr lang="en-US"/>
          </a:p>
        </p:txBody>
      </p:sp>
      <p:grpSp>
        <p:nvGrpSpPr>
          <p:cNvPr id="11" name="Group 10">
            <a:extLst>
              <a:ext uri="{FF2B5EF4-FFF2-40B4-BE49-F238E27FC236}">
                <a16:creationId xmlns:a16="http://schemas.microsoft.com/office/drawing/2014/main" id="{729E9026-0FD6-6752-9794-2CC061BCF352}"/>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AB0402EA-64A3-6C4E-5E83-52E4FC2A0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E2FF28AE-F67A-9E25-707D-1E7FC19D0B69}"/>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pic>
        <p:nvPicPr>
          <p:cNvPr id="1026" name="Picture 2">
            <a:extLst>
              <a:ext uri="{FF2B5EF4-FFF2-40B4-BE49-F238E27FC236}">
                <a16:creationId xmlns:a16="http://schemas.microsoft.com/office/drawing/2014/main" id="{CC28EF06-95DC-6BD4-CACC-5132C63A4D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274" y="2716688"/>
            <a:ext cx="797611" cy="79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13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2B22E351-AB6A-4141-8F16-605FB11B74CC}"/>
              </a:ext>
            </a:extLst>
          </p:cNvPr>
          <p:cNvGrpSpPr/>
          <p:nvPr/>
        </p:nvGrpSpPr>
        <p:grpSpPr>
          <a:xfrm>
            <a:off x="2270501" y="2172183"/>
            <a:ext cx="2868579" cy="3239840"/>
            <a:chOff x="1931136" y="2225026"/>
            <a:chExt cx="2868579" cy="3239840"/>
          </a:xfrm>
        </p:grpSpPr>
        <p:sp>
          <p:nvSpPr>
            <p:cNvPr id="8" name="Rectangle 7">
              <a:extLst>
                <a:ext uri="{FF2B5EF4-FFF2-40B4-BE49-F238E27FC236}">
                  <a16:creationId xmlns:a16="http://schemas.microsoft.com/office/drawing/2014/main" id="{D8998C2E-3977-4BEE-B3FB-A04103488551}"/>
                </a:ext>
              </a:extLst>
            </p:cNvPr>
            <p:cNvSpPr/>
            <p:nvPr/>
          </p:nvSpPr>
          <p:spPr>
            <a:xfrm>
              <a:off x="1931136" y="3057689"/>
              <a:ext cx="1340432" cy="584775"/>
            </a:xfrm>
            <a:prstGeom prst="rect">
              <a:avLst/>
            </a:prstGeom>
          </p:spPr>
          <p:txBody>
            <a:bodyPr wrap="none">
              <a:spAutoFit/>
            </a:bodyPr>
            <a:lstStyle/>
            <a:p>
              <a:r>
                <a:rPr lang="en-US" sz="3200" dirty="0">
                  <a:solidFill>
                    <a:srgbClr val="1D9EFF"/>
                  </a:solidFill>
                  <a:latin typeface="Gotham Bold" pitchFamily="50" charset="0"/>
                </a:rPr>
                <a:t>Email</a:t>
              </a:r>
              <a:endParaRPr lang="en-US" sz="3200" dirty="0">
                <a:solidFill>
                  <a:srgbClr val="1D9EFF"/>
                </a:solidFill>
              </a:endParaRPr>
            </a:p>
          </p:txBody>
        </p:sp>
        <p:pic>
          <p:nvPicPr>
            <p:cNvPr id="6" name="Graphic 5" descr="Email">
              <a:extLst>
                <a:ext uri="{FF2B5EF4-FFF2-40B4-BE49-F238E27FC236}">
                  <a16:creationId xmlns:a16="http://schemas.microsoft.com/office/drawing/2014/main" id="{AF87F7B4-7030-47F2-A738-E7C81D4C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8834" y="2225026"/>
              <a:ext cx="665036" cy="665036"/>
            </a:xfrm>
            <a:prstGeom prst="rect">
              <a:avLst/>
            </a:prstGeom>
          </p:spPr>
        </p:pic>
        <p:sp>
          <p:nvSpPr>
            <p:cNvPr id="13" name="TextBox 12">
              <a:extLst>
                <a:ext uri="{FF2B5EF4-FFF2-40B4-BE49-F238E27FC236}">
                  <a16:creationId xmlns:a16="http://schemas.microsoft.com/office/drawing/2014/main" id="{0E41FA01-C7CE-4172-9A7B-4A93EB3957CE}"/>
                </a:ext>
              </a:extLst>
            </p:cNvPr>
            <p:cNvSpPr txBox="1"/>
            <p:nvPr/>
          </p:nvSpPr>
          <p:spPr>
            <a:xfrm flipH="1">
              <a:off x="1931136" y="3987538"/>
              <a:ext cx="2868579" cy="1477328"/>
            </a:xfrm>
            <a:prstGeom prst="rect">
              <a:avLst/>
            </a:prstGeom>
            <a:noFill/>
          </p:spPr>
          <p:txBody>
            <a:bodyPr wrap="square" rtlCol="0">
              <a:spAutoFit/>
            </a:bodyPr>
            <a:lstStyle/>
            <a:p>
              <a:r>
                <a:rPr lang="en-US" dirty="0">
                  <a:solidFill>
                    <a:schemeClr val="bg1"/>
                  </a:solidFill>
                  <a:latin typeface="Gotham Bold" pitchFamily="50" charset="0"/>
                </a:rPr>
                <a:t>Fine for </a:t>
              </a:r>
            </a:p>
            <a:p>
              <a:endParaRPr lang="en-US" dirty="0">
                <a:solidFill>
                  <a:schemeClr val="bg1"/>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Personal</a:t>
              </a:r>
            </a:p>
            <a:p>
              <a:pPr marL="285750" indent="-285750">
                <a:buFont typeface="Wingdings" panose="05000000000000000000" pitchFamily="2" charset="2"/>
                <a:buChar char="§"/>
              </a:pPr>
              <a:r>
                <a:rPr lang="en-US" dirty="0">
                  <a:solidFill>
                    <a:srgbClr val="1D9EFF"/>
                  </a:solidFill>
                  <a:latin typeface="Gotham Bold" pitchFamily="50" charset="0"/>
                </a:rPr>
                <a:t>Accommodations</a:t>
              </a:r>
            </a:p>
            <a:p>
              <a:pPr marL="285750" indent="-285750">
                <a:buFont typeface="Wingdings" panose="05000000000000000000" pitchFamily="2" charset="2"/>
                <a:buChar char="§"/>
              </a:pPr>
              <a:r>
                <a:rPr lang="en-US" dirty="0">
                  <a:solidFill>
                    <a:srgbClr val="1D9EFF"/>
                  </a:solidFill>
                  <a:latin typeface="Gotham Bold" pitchFamily="50" charset="0"/>
                </a:rPr>
                <a:t>Emergencies</a:t>
              </a:r>
            </a:p>
          </p:txBody>
        </p:sp>
      </p:grpSp>
      <p:sp>
        <p:nvSpPr>
          <p:cNvPr id="10" name="Rectangle 9">
            <a:extLst>
              <a:ext uri="{FF2B5EF4-FFF2-40B4-BE49-F238E27FC236}">
                <a16:creationId xmlns:a16="http://schemas.microsoft.com/office/drawing/2014/main" id="{C42CFE68-0EE6-4CCC-B9B4-F1B2DB78052C}"/>
              </a:ext>
            </a:extLst>
          </p:cNvPr>
          <p:cNvSpPr/>
          <p:nvPr/>
        </p:nvSpPr>
        <p:spPr>
          <a:xfrm>
            <a:off x="7370402" y="3004846"/>
            <a:ext cx="1340432" cy="584775"/>
          </a:xfrm>
          <a:prstGeom prst="rect">
            <a:avLst/>
          </a:prstGeom>
        </p:spPr>
        <p:txBody>
          <a:bodyPr wrap="none">
            <a:spAutoFit/>
          </a:bodyPr>
          <a:lstStyle/>
          <a:p>
            <a:r>
              <a:rPr lang="en-US" sz="3200" dirty="0">
                <a:solidFill>
                  <a:srgbClr val="0079D4"/>
                </a:solidFill>
                <a:latin typeface="Gotham Bold" pitchFamily="50" charset="0"/>
              </a:rPr>
              <a:t>Email</a:t>
            </a:r>
            <a:endParaRPr lang="en-US" sz="3200" dirty="0">
              <a:solidFill>
                <a:srgbClr val="0079D4"/>
              </a:solidFill>
            </a:endParaRPr>
          </a:p>
        </p:txBody>
      </p:sp>
      <p:pic>
        <p:nvPicPr>
          <p:cNvPr id="12" name="Graphic 11" descr="Email">
            <a:extLst>
              <a:ext uri="{FF2B5EF4-FFF2-40B4-BE49-F238E27FC236}">
                <a16:creationId xmlns:a16="http://schemas.microsoft.com/office/drawing/2014/main" id="{42828C57-3ACA-404A-B6BE-402BB69187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8100" y="2172183"/>
            <a:ext cx="665036" cy="665036"/>
          </a:xfrm>
          <a:prstGeom prst="rect">
            <a:avLst/>
          </a:prstGeom>
        </p:spPr>
      </p:pic>
      <p:sp>
        <p:nvSpPr>
          <p:cNvPr id="14" name="Multiplication Sign 13">
            <a:extLst>
              <a:ext uri="{FF2B5EF4-FFF2-40B4-BE49-F238E27FC236}">
                <a16:creationId xmlns:a16="http://schemas.microsoft.com/office/drawing/2014/main" id="{A5676C77-9477-4022-A89D-2A63DCED69AA}"/>
              </a:ext>
            </a:extLst>
          </p:cNvPr>
          <p:cNvSpPr/>
          <p:nvPr/>
        </p:nvSpPr>
        <p:spPr>
          <a:xfrm>
            <a:off x="6895261" y="1598304"/>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1F6634-5347-4F16-B884-2C8EFC81CDC7}"/>
              </a:ext>
            </a:extLst>
          </p:cNvPr>
          <p:cNvSpPr txBox="1"/>
          <p:nvPr/>
        </p:nvSpPr>
        <p:spPr>
          <a:xfrm flipH="1">
            <a:off x="7370402" y="3934695"/>
            <a:ext cx="4422530" cy="1477328"/>
          </a:xfrm>
          <a:prstGeom prst="rect">
            <a:avLst/>
          </a:prstGeom>
          <a:noFill/>
        </p:spPr>
        <p:txBody>
          <a:bodyPr wrap="square" rtlCol="0">
            <a:spAutoFit/>
          </a:bodyPr>
          <a:lstStyle/>
          <a:p>
            <a:r>
              <a:rPr lang="en-US" dirty="0">
                <a:solidFill>
                  <a:schemeClr val="bg1"/>
                </a:solidFill>
                <a:latin typeface="Gotham Bold" pitchFamily="50" charset="0"/>
              </a:rPr>
              <a:t>Not okay for </a:t>
            </a:r>
          </a:p>
          <a:p>
            <a:endParaRPr lang="en-US" dirty="0">
              <a:solidFill>
                <a:srgbClr val="1D9EFF"/>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Questions regarding logistics</a:t>
            </a:r>
          </a:p>
          <a:p>
            <a:pPr marL="285750" indent="-285750">
              <a:buFont typeface="Wingdings" panose="05000000000000000000" pitchFamily="2" charset="2"/>
              <a:buChar char="§"/>
            </a:pPr>
            <a:r>
              <a:rPr lang="en-US" dirty="0">
                <a:solidFill>
                  <a:srgbClr val="1D9EFF"/>
                </a:solidFill>
                <a:latin typeface="Gotham Bold" pitchFamily="50" charset="0"/>
              </a:rPr>
              <a:t>Questions on coding</a:t>
            </a:r>
          </a:p>
          <a:p>
            <a:pPr marL="285750" indent="-285750">
              <a:buFont typeface="Wingdings" panose="05000000000000000000" pitchFamily="2" charset="2"/>
              <a:buChar char="§"/>
            </a:pPr>
            <a:r>
              <a:rPr lang="en-US" dirty="0">
                <a:solidFill>
                  <a:srgbClr val="1D9EFF"/>
                </a:solidFill>
                <a:latin typeface="Gotham Bold" pitchFamily="50" charset="0"/>
              </a:rPr>
              <a:t>Fixing bugs</a:t>
            </a:r>
          </a:p>
        </p:txBody>
      </p:sp>
      <p:sp>
        <p:nvSpPr>
          <p:cNvPr id="4" name="Slide Number Placeholder 3">
            <a:extLst>
              <a:ext uri="{FF2B5EF4-FFF2-40B4-BE49-F238E27FC236}">
                <a16:creationId xmlns:a16="http://schemas.microsoft.com/office/drawing/2014/main" id="{85AB74D4-27FD-0A5E-5DB0-0C7B094C193C}"/>
              </a:ext>
            </a:extLst>
          </p:cNvPr>
          <p:cNvSpPr>
            <a:spLocks noGrp="1"/>
          </p:cNvSpPr>
          <p:nvPr>
            <p:ph type="sldNum" sz="quarter" idx="12"/>
          </p:nvPr>
        </p:nvSpPr>
        <p:spPr/>
        <p:txBody>
          <a:bodyPr/>
          <a:lstStyle/>
          <a:p>
            <a:fld id="{017C28E0-2F8B-4999-AEA2-B3AA3AE8994F}" type="slidenum">
              <a:rPr lang="en-US" smtClean="0"/>
              <a:t>13</a:t>
            </a:fld>
            <a:endParaRPr lang="en-US"/>
          </a:p>
        </p:txBody>
      </p:sp>
      <p:grpSp>
        <p:nvGrpSpPr>
          <p:cNvPr id="16" name="Group 15">
            <a:extLst>
              <a:ext uri="{FF2B5EF4-FFF2-40B4-BE49-F238E27FC236}">
                <a16:creationId xmlns:a16="http://schemas.microsoft.com/office/drawing/2014/main" id="{A0EB5BEA-D0E1-B947-F09B-CC16C47393BA}"/>
              </a:ext>
            </a:extLst>
          </p:cNvPr>
          <p:cNvGrpSpPr/>
          <p:nvPr/>
        </p:nvGrpSpPr>
        <p:grpSpPr>
          <a:xfrm>
            <a:off x="11317255" y="5989103"/>
            <a:ext cx="841781" cy="748032"/>
            <a:chOff x="11337354" y="6025684"/>
            <a:chExt cx="841781" cy="748032"/>
          </a:xfrm>
        </p:grpSpPr>
        <p:pic>
          <p:nvPicPr>
            <p:cNvPr id="17" name="Picture 16">
              <a:extLst>
                <a:ext uri="{FF2B5EF4-FFF2-40B4-BE49-F238E27FC236}">
                  <a16:creationId xmlns:a16="http://schemas.microsoft.com/office/drawing/2014/main" id="{66853A1F-ABE5-111E-76A7-766F58C1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 COP3530">
              <a:extLst>
                <a:ext uri="{FF2B5EF4-FFF2-40B4-BE49-F238E27FC236}">
                  <a16:creationId xmlns:a16="http://schemas.microsoft.com/office/drawing/2014/main" id="{1FD5B8EE-B5A0-C5FC-CA83-5DC5F44C38EA}"/>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61844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832B18E7-C0D0-4A91-B0A5-9F7D7CF225B6}"/>
              </a:ext>
            </a:extLst>
          </p:cNvPr>
          <p:cNvGrpSpPr/>
          <p:nvPr/>
        </p:nvGrpSpPr>
        <p:grpSpPr>
          <a:xfrm>
            <a:off x="2784595" y="1534172"/>
            <a:ext cx="6790186" cy="3880826"/>
            <a:chOff x="4198616" y="1534172"/>
            <a:chExt cx="6790186" cy="3880826"/>
          </a:xfrm>
        </p:grpSpPr>
        <p:sp>
          <p:nvSpPr>
            <p:cNvPr id="7" name="Rectangle 6">
              <a:extLst>
                <a:ext uri="{FF2B5EF4-FFF2-40B4-BE49-F238E27FC236}">
                  <a16:creationId xmlns:a16="http://schemas.microsoft.com/office/drawing/2014/main" id="{5398651C-937E-412F-8304-9CC525AE9B89}"/>
                </a:ext>
              </a:extLst>
            </p:cNvPr>
            <p:cNvSpPr/>
            <p:nvPr/>
          </p:nvSpPr>
          <p:spPr>
            <a:xfrm>
              <a:off x="4203559" y="3057688"/>
              <a:ext cx="3784882" cy="584775"/>
            </a:xfrm>
            <a:prstGeom prst="rect">
              <a:avLst/>
            </a:prstGeom>
          </p:spPr>
          <p:txBody>
            <a:bodyPr wrap="none">
              <a:spAutoFit/>
            </a:bodyPr>
            <a:lstStyle/>
            <a:p>
              <a:r>
                <a:rPr lang="en-US" sz="3200" dirty="0">
                  <a:solidFill>
                    <a:srgbClr val="0079D4"/>
                  </a:solidFill>
                  <a:latin typeface="Gotham Bold" pitchFamily="50" charset="0"/>
                </a:rPr>
                <a:t>Canvas Messages</a:t>
              </a:r>
              <a:endParaRPr lang="en-US" sz="3200" dirty="0">
                <a:solidFill>
                  <a:srgbClr val="0079D4"/>
                </a:solidFill>
              </a:endParaRPr>
            </a:p>
          </p:txBody>
        </p:sp>
        <p:sp>
          <p:nvSpPr>
            <p:cNvPr id="9" name="Rectangle 8">
              <a:extLst>
                <a:ext uri="{FF2B5EF4-FFF2-40B4-BE49-F238E27FC236}">
                  <a16:creationId xmlns:a16="http://schemas.microsoft.com/office/drawing/2014/main" id="{6EED065A-0601-44D4-B883-977835E72D03}"/>
                </a:ext>
              </a:extLst>
            </p:cNvPr>
            <p:cNvSpPr/>
            <p:nvPr/>
          </p:nvSpPr>
          <p:spPr>
            <a:xfrm>
              <a:off x="8579168" y="3032811"/>
              <a:ext cx="2409634" cy="584775"/>
            </a:xfrm>
            <a:prstGeom prst="rect">
              <a:avLst/>
            </a:prstGeom>
          </p:spPr>
          <p:txBody>
            <a:bodyPr wrap="none">
              <a:spAutoFit/>
            </a:bodyPr>
            <a:lstStyle/>
            <a:p>
              <a:r>
                <a:rPr lang="en-US" sz="3200" dirty="0">
                  <a:solidFill>
                    <a:srgbClr val="0079D4"/>
                  </a:solidFill>
                  <a:latin typeface="Gotham Bold" pitchFamily="50" charset="0"/>
                </a:rPr>
                <a:t>Phone Call</a:t>
              </a:r>
              <a:endParaRPr lang="en-US" sz="3200" dirty="0">
                <a:solidFill>
                  <a:srgbClr val="0079D4"/>
                </a:solidFill>
              </a:endParaRPr>
            </a:p>
          </p:txBody>
        </p:sp>
        <p:pic>
          <p:nvPicPr>
            <p:cNvPr id="4" name="Graphic 3" descr="Smart Phone">
              <a:extLst>
                <a:ext uri="{FF2B5EF4-FFF2-40B4-BE49-F238E27FC236}">
                  <a16:creationId xmlns:a16="http://schemas.microsoft.com/office/drawing/2014/main" id="{13598C37-D52F-4CE1-8546-83A485197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570" y="2100344"/>
              <a:ext cx="914400" cy="914400"/>
            </a:xfrm>
            <a:prstGeom prst="rect">
              <a:avLst/>
            </a:prstGeom>
          </p:spPr>
        </p:pic>
        <p:pic>
          <p:nvPicPr>
            <p:cNvPr id="11" name="Graphic 10" descr="Chat bubble">
              <a:extLst>
                <a:ext uri="{FF2B5EF4-FFF2-40B4-BE49-F238E27FC236}">
                  <a16:creationId xmlns:a16="http://schemas.microsoft.com/office/drawing/2014/main" id="{66F43B4C-EED8-4757-9843-C9B3828C9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800" y="2100344"/>
              <a:ext cx="914400" cy="914400"/>
            </a:xfrm>
            <a:prstGeom prst="rect">
              <a:avLst/>
            </a:prstGeom>
          </p:spPr>
        </p:pic>
        <p:sp>
          <p:nvSpPr>
            <p:cNvPr id="10" name="Multiplication Sign 9">
              <a:extLst>
                <a:ext uri="{FF2B5EF4-FFF2-40B4-BE49-F238E27FC236}">
                  <a16:creationId xmlns:a16="http://schemas.microsoft.com/office/drawing/2014/main" id="{30F5395B-4AAB-40BD-96ED-2289290A0AED}"/>
                </a:ext>
              </a:extLst>
            </p:cNvPr>
            <p:cNvSpPr/>
            <p:nvPr/>
          </p:nvSpPr>
          <p:spPr>
            <a:xfrm>
              <a:off x="4198616"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2C8D8BF9-FCA1-4C79-8884-FF5EC8749B4D}"/>
                </a:ext>
              </a:extLst>
            </p:cNvPr>
            <p:cNvSpPr/>
            <p:nvPr/>
          </p:nvSpPr>
          <p:spPr>
            <a:xfrm>
              <a:off x="5713800"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188EB86-2299-4CE2-89B9-FB5A9C443AE4}"/>
                </a:ext>
              </a:extLst>
            </p:cNvPr>
            <p:cNvSpPr/>
            <p:nvPr/>
          </p:nvSpPr>
          <p:spPr>
            <a:xfrm>
              <a:off x="8603413" y="1534172"/>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Tired Taffy Cat">
              <a:extLst>
                <a:ext uri="{FF2B5EF4-FFF2-40B4-BE49-F238E27FC236}">
                  <a16:creationId xmlns:a16="http://schemas.microsoft.com/office/drawing/2014/main" id="{350ADC97-85FD-448F-9F7A-261F36B8C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14" y="3418527"/>
              <a:ext cx="1996471" cy="1996471"/>
            </a:xfrm>
            <a:prstGeom prst="rect">
              <a:avLst/>
            </a:prstGeom>
          </p:spPr>
        </p:pic>
      </p:grpSp>
      <p:sp>
        <p:nvSpPr>
          <p:cNvPr id="5" name="Slide Number Placeholder 4">
            <a:extLst>
              <a:ext uri="{FF2B5EF4-FFF2-40B4-BE49-F238E27FC236}">
                <a16:creationId xmlns:a16="http://schemas.microsoft.com/office/drawing/2014/main" id="{5C12E9E8-D652-77EC-3EF4-EEA74F397D43}"/>
              </a:ext>
            </a:extLst>
          </p:cNvPr>
          <p:cNvSpPr>
            <a:spLocks noGrp="1"/>
          </p:cNvSpPr>
          <p:nvPr>
            <p:ph type="sldNum" sz="quarter" idx="12"/>
          </p:nvPr>
        </p:nvSpPr>
        <p:spPr/>
        <p:txBody>
          <a:bodyPr/>
          <a:lstStyle/>
          <a:p>
            <a:fld id="{017C28E0-2F8B-4999-AEA2-B3AA3AE8994F}" type="slidenum">
              <a:rPr lang="en-US" smtClean="0"/>
              <a:t>14</a:t>
            </a:fld>
            <a:endParaRPr lang="en-US"/>
          </a:p>
        </p:txBody>
      </p:sp>
      <p:grpSp>
        <p:nvGrpSpPr>
          <p:cNvPr id="15" name="Group 14">
            <a:extLst>
              <a:ext uri="{FF2B5EF4-FFF2-40B4-BE49-F238E27FC236}">
                <a16:creationId xmlns:a16="http://schemas.microsoft.com/office/drawing/2014/main" id="{CF739FB6-793D-D582-9B98-AF77BC08AD9C}"/>
              </a:ext>
            </a:extLst>
          </p:cNvPr>
          <p:cNvGrpSpPr/>
          <p:nvPr/>
        </p:nvGrpSpPr>
        <p:grpSpPr>
          <a:xfrm>
            <a:off x="11317255" y="5989103"/>
            <a:ext cx="841781" cy="748032"/>
            <a:chOff x="11337354" y="6025684"/>
            <a:chExt cx="841781" cy="748032"/>
          </a:xfrm>
        </p:grpSpPr>
        <p:pic>
          <p:nvPicPr>
            <p:cNvPr id="16" name="Picture 15">
              <a:extLst>
                <a:ext uri="{FF2B5EF4-FFF2-40B4-BE49-F238E27FC236}">
                  <a16:creationId xmlns:a16="http://schemas.microsoft.com/office/drawing/2014/main" id="{5941BCD2-4804-A250-2E92-FA53A7EB13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 COP3530">
              <a:extLst>
                <a:ext uri="{FF2B5EF4-FFF2-40B4-BE49-F238E27FC236}">
                  <a16:creationId xmlns:a16="http://schemas.microsoft.com/office/drawing/2014/main" id="{A9E8534A-34B1-716E-E872-81DF46920397}"/>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895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Debugging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12" name="TextBox 11">
            <a:extLst>
              <a:ext uri="{FF2B5EF4-FFF2-40B4-BE49-F238E27FC236}">
                <a16:creationId xmlns:a16="http://schemas.microsoft.com/office/drawing/2014/main" id="{29F38492-8D69-49B1-98FD-79C29E647F5E}"/>
              </a:ext>
            </a:extLst>
          </p:cNvPr>
          <p:cNvSpPr txBox="1"/>
          <p:nvPr/>
        </p:nvSpPr>
        <p:spPr>
          <a:xfrm>
            <a:off x="1404594" y="2037465"/>
            <a:ext cx="9483366" cy="3416320"/>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1D9EFF"/>
                </a:solidFill>
                <a:latin typeface="Consolas" panose="020B0609020204030204" pitchFamily="49" charset="0"/>
              </a:rPr>
              <a:t>Students should visit the course staff during scheduled office hours for help and </a:t>
            </a:r>
            <a:r>
              <a:rPr lang="en-US" dirty="0">
                <a:solidFill>
                  <a:srgbClr val="F16000"/>
                </a:solidFill>
                <a:latin typeface="Consolas" panose="020B0609020204030204" pitchFamily="49" charset="0"/>
              </a:rPr>
              <a:t>provide context for help.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EB6E19"/>
                </a:solidFill>
                <a:latin typeface="Consolas" panose="020B0609020204030204" pitchFamily="49" charset="0"/>
              </a:rPr>
              <a:t>Debugging requests </a:t>
            </a:r>
            <a:r>
              <a:rPr lang="en-US" dirty="0">
                <a:solidFill>
                  <a:srgbClr val="1D9EFF"/>
                </a:solidFill>
                <a:latin typeface="Consolas" panose="020B0609020204030204" pitchFamily="49" charset="0"/>
              </a:rPr>
              <a:t>for projects/quiz questions </a:t>
            </a:r>
            <a:r>
              <a:rPr lang="en-US" dirty="0">
                <a:solidFill>
                  <a:srgbClr val="EB6E19"/>
                </a:solidFill>
                <a:latin typeface="Consolas" panose="020B0609020204030204" pitchFamily="49" charset="0"/>
              </a:rPr>
              <a:t>must first go through the TAs or peer mentors</a:t>
            </a:r>
            <a:r>
              <a:rPr lang="en-US" dirty="0">
                <a:solidFill>
                  <a:srgbClr val="1D9EFF"/>
                </a:solidFill>
                <a:latin typeface="Consolas" panose="020B0609020204030204" pitchFamily="49" charset="0"/>
              </a:rPr>
              <a:t>. This is </a:t>
            </a:r>
            <a:r>
              <a:rPr lang="en-US" dirty="0">
                <a:solidFill>
                  <a:srgbClr val="EB6E19"/>
                </a:solidFill>
                <a:latin typeface="Consolas" panose="020B0609020204030204" pitchFamily="49" charset="0"/>
              </a:rPr>
              <a:t>strongly encouraged </a:t>
            </a:r>
            <a:r>
              <a:rPr lang="en-US" dirty="0">
                <a:solidFill>
                  <a:srgbClr val="1D9EFF"/>
                </a:solidFill>
                <a:latin typeface="Consolas" panose="020B0609020204030204" pitchFamily="49" charset="0"/>
              </a:rPr>
              <a:t>given we have a large class and several of you might have similar questions.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1D9EFF"/>
                </a:solidFill>
                <a:latin typeface="Consolas" panose="020B0609020204030204" pitchFamily="49" charset="0"/>
              </a:rPr>
              <a:t>If your problem is not fixed, then start a conversation with both the Instructor and the TA/Peer mentor who you asked for help. </a:t>
            </a:r>
            <a:r>
              <a:rPr lang="en-US" dirty="0">
                <a:solidFill>
                  <a:srgbClr val="EB6E19"/>
                </a:solidFill>
                <a:latin typeface="Consolas" panose="020B0609020204030204" pitchFamily="49" charset="0"/>
              </a:rPr>
              <a:t>Debugging requests to the Instructor as a Discord direct message or an email will be ignored if you do not follow the above protocol.</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93AB7997-E956-B4DC-FBF2-302179B74AF0}"/>
              </a:ext>
            </a:extLst>
          </p:cNvPr>
          <p:cNvSpPr>
            <a:spLocks noGrp="1"/>
          </p:cNvSpPr>
          <p:nvPr>
            <p:ph type="sldNum" sz="quarter" idx="12"/>
          </p:nvPr>
        </p:nvSpPr>
        <p:spPr/>
        <p:txBody>
          <a:bodyPr/>
          <a:lstStyle/>
          <a:p>
            <a:fld id="{017C28E0-2F8B-4999-AEA2-B3AA3AE8994F}" type="slidenum">
              <a:rPr lang="en-US" smtClean="0"/>
              <a:t>15</a:t>
            </a:fld>
            <a:endParaRPr lang="en-US"/>
          </a:p>
        </p:txBody>
      </p:sp>
      <p:grpSp>
        <p:nvGrpSpPr>
          <p:cNvPr id="5" name="Group 4">
            <a:extLst>
              <a:ext uri="{FF2B5EF4-FFF2-40B4-BE49-F238E27FC236}">
                <a16:creationId xmlns:a16="http://schemas.microsoft.com/office/drawing/2014/main" id="{9A1AB0EC-4B71-B17E-4A60-8358EFDF559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AB5E1667-C93C-21FB-DB1B-007AA7B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A0B5402-13F7-6F8E-E6EC-B8FFFC7942B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0096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Grading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5" name="Slide Number Placeholder 4">
            <a:extLst>
              <a:ext uri="{FF2B5EF4-FFF2-40B4-BE49-F238E27FC236}">
                <a16:creationId xmlns:a16="http://schemas.microsoft.com/office/drawing/2014/main" id="{7196208D-BED5-38E5-C511-E248ABF07569}"/>
              </a:ext>
            </a:extLst>
          </p:cNvPr>
          <p:cNvSpPr>
            <a:spLocks noGrp="1"/>
          </p:cNvSpPr>
          <p:nvPr>
            <p:ph type="sldNum" sz="quarter" idx="12"/>
          </p:nvPr>
        </p:nvSpPr>
        <p:spPr/>
        <p:txBody>
          <a:bodyPr/>
          <a:lstStyle/>
          <a:p>
            <a:fld id="{017C28E0-2F8B-4999-AEA2-B3AA3AE8994F}" type="slidenum">
              <a:rPr lang="en-US" smtClean="0"/>
              <a:t>16</a:t>
            </a:fld>
            <a:endParaRPr lang="en-US"/>
          </a:p>
        </p:txBody>
      </p:sp>
      <p:grpSp>
        <p:nvGrpSpPr>
          <p:cNvPr id="7" name="Group 6">
            <a:extLst>
              <a:ext uri="{FF2B5EF4-FFF2-40B4-BE49-F238E27FC236}">
                <a16:creationId xmlns:a16="http://schemas.microsoft.com/office/drawing/2014/main" id="{978B802B-A3E4-7124-E5F9-1C8272DDC4F8}"/>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70E5A92F-82B6-B43B-210C-046D1A745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P3530">
              <a:extLst>
                <a:ext uri="{FF2B5EF4-FFF2-40B4-BE49-F238E27FC236}">
                  <a16:creationId xmlns:a16="http://schemas.microsoft.com/office/drawing/2014/main" id="{0CDC3469-BF14-526E-1362-D455D4635042}"/>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11" name="TextBox 10">
            <a:extLst>
              <a:ext uri="{FF2B5EF4-FFF2-40B4-BE49-F238E27FC236}">
                <a16:creationId xmlns:a16="http://schemas.microsoft.com/office/drawing/2014/main" id="{AB65C074-7990-F592-B861-CFAA7BECAEB8}"/>
              </a:ext>
            </a:extLst>
          </p:cNvPr>
          <p:cNvSpPr txBox="1"/>
          <p:nvPr/>
        </p:nvSpPr>
        <p:spPr>
          <a:xfrm>
            <a:off x="2876624" y="5390131"/>
            <a:ext cx="7105576" cy="307777"/>
          </a:xfrm>
          <a:prstGeom prst="rect">
            <a:avLst/>
          </a:prstGeom>
          <a:noFill/>
        </p:spPr>
        <p:txBody>
          <a:bodyPr wrap="square">
            <a:spAutoFit/>
          </a:bodyPr>
          <a:lstStyle/>
          <a:p>
            <a:r>
              <a:rPr lang="en-US" sz="1400" b="0" dirty="0">
                <a:solidFill>
                  <a:srgbClr val="1D9EFF"/>
                </a:solidFill>
                <a:effectLst/>
                <a:latin typeface="Consolas" panose="020B0609020204030204" pitchFamily="49" charset="0"/>
              </a:rPr>
              <a:t>Total assessments: </a:t>
            </a:r>
            <a:r>
              <a:rPr lang="en-US" sz="1400" b="0" dirty="0">
                <a:solidFill>
                  <a:schemeClr val="bg1"/>
                </a:solidFill>
                <a:effectLst/>
                <a:latin typeface="Consolas" panose="020B0609020204030204" pitchFamily="49" charset="0"/>
              </a:rPr>
              <a:t>26 excluding extra credit and class participation</a:t>
            </a:r>
            <a:endParaRPr lang="en-US" sz="1400" dirty="0"/>
          </a:p>
        </p:txBody>
      </p:sp>
      <p:graphicFrame>
        <p:nvGraphicFramePr>
          <p:cNvPr id="4" name="Table 3">
            <a:extLst>
              <a:ext uri="{FF2B5EF4-FFF2-40B4-BE49-F238E27FC236}">
                <a16:creationId xmlns:a16="http://schemas.microsoft.com/office/drawing/2014/main" id="{57D6D35B-95A9-8346-CF18-8C0497D5360B}"/>
              </a:ext>
            </a:extLst>
          </p:cNvPr>
          <p:cNvGraphicFramePr>
            <a:graphicFrameLocks noGrp="1"/>
          </p:cNvGraphicFramePr>
          <p:nvPr>
            <p:extLst>
              <p:ext uri="{D42A27DB-BD31-4B8C-83A1-F6EECF244321}">
                <p14:modId xmlns:p14="http://schemas.microsoft.com/office/powerpoint/2010/main" val="2600825093"/>
              </p:ext>
            </p:extLst>
          </p:nvPr>
        </p:nvGraphicFramePr>
        <p:xfrm>
          <a:off x="1175425" y="1841893"/>
          <a:ext cx="10340299" cy="3257044"/>
        </p:xfrm>
        <a:graphic>
          <a:graphicData uri="http://schemas.openxmlformats.org/drawingml/2006/table">
            <a:tbl>
              <a:tblPr firstRow="1" firstCol="1" bandRow="1">
                <a:tableStyleId>{7E9639D4-E3E2-4D34-9284-5A2195B3D0D7}</a:tableStyleId>
              </a:tblPr>
              <a:tblGrid>
                <a:gridCol w="2038546">
                  <a:extLst>
                    <a:ext uri="{9D8B030D-6E8A-4147-A177-3AD203B41FA5}">
                      <a16:colId xmlns:a16="http://schemas.microsoft.com/office/drawing/2014/main" val="1392101590"/>
                    </a:ext>
                  </a:extLst>
                </a:gridCol>
                <a:gridCol w="6244354">
                  <a:extLst>
                    <a:ext uri="{9D8B030D-6E8A-4147-A177-3AD203B41FA5}">
                      <a16:colId xmlns:a16="http://schemas.microsoft.com/office/drawing/2014/main" val="3583694551"/>
                    </a:ext>
                  </a:extLst>
                </a:gridCol>
                <a:gridCol w="2057399">
                  <a:extLst>
                    <a:ext uri="{9D8B030D-6E8A-4147-A177-3AD203B41FA5}">
                      <a16:colId xmlns:a16="http://schemas.microsoft.com/office/drawing/2014/main" val="3676014391"/>
                    </a:ext>
                  </a:extLst>
                </a:gridCol>
              </a:tblGrid>
              <a:tr h="167005">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Modality</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Assignment</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 of Final Grade</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601226683"/>
                  </a:ext>
                </a:extLst>
              </a:tr>
              <a:tr h="62230">
                <a:tc rowSpan="7">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Programming / HTG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650951404"/>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Conceptual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951404615"/>
                  </a:ext>
                </a:extLst>
              </a:tr>
              <a:tr h="167005">
                <a:tc vMerge="1">
                  <a:txBody>
                    <a:bodyPr/>
                    <a:lstStyle/>
                    <a:p>
                      <a:endParaRPr lang="en-US"/>
                    </a:p>
                  </a:txBody>
                  <a:tcPr>
                    <a:lnT w="12700" cap="flat" cmpd="sng" algn="ctr">
                      <a:solidFill>
                        <a:schemeClr val="tx1">
                          <a:lumMod val="75000"/>
                          <a:lumOff val="25000"/>
                        </a:schemeClr>
                      </a:solidFill>
                      <a:prstDash val="solid"/>
                      <a:round/>
                      <a:headEnd type="none" w="med" len="med"/>
                      <a:tailEnd type="none" w="med" len="med"/>
                    </a:lnT>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Exam 1</a:t>
                      </a:r>
                    </a:p>
                  </a:txBody>
                  <a:tcPr marL="68580" marR="68580" marT="0" marB="0">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705515922"/>
                  </a:ext>
                </a:extLst>
              </a:tr>
              <a:tr h="167005">
                <a:tc vMerge="1">
                  <a:txBody>
                    <a:bodyPr/>
                    <a:lstStyle/>
                    <a:p>
                      <a:endParaRPr lang="en-US"/>
                    </a:p>
                  </a:txBody>
                  <a:tcPr/>
                </a:tc>
                <a:tc>
                  <a:txBody>
                    <a:bodyPr/>
                    <a:lstStyle/>
                    <a:p>
                      <a:pPr marL="0" marR="0">
                        <a:spcBef>
                          <a:spcPts val="0"/>
                        </a:spcBef>
                        <a:spcAft>
                          <a:spcPts val="0"/>
                        </a:spcAft>
                      </a:pPr>
                      <a:r>
                        <a:rPr lang="en-US" sz="1600" b="0" kern="1200">
                          <a:solidFill>
                            <a:schemeClr val="bg1"/>
                          </a:solidFill>
                          <a:effectLst/>
                          <a:latin typeface="Consolas" panose="020B0609020204030204" pitchFamily="49" charset="0"/>
                          <a:ea typeface="+mn-ea"/>
                          <a:cs typeface="+mn-cs"/>
                        </a:rPr>
                        <a:t>Exam 2 (Cumulative)</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037723147"/>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1</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573095403"/>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844770883"/>
                  </a:ext>
                </a:extLst>
              </a:tr>
              <a:tr h="167005">
                <a:tc vMerge="1">
                  <a:txBody>
                    <a:bodyPr/>
                    <a:lstStyle/>
                    <a:p>
                      <a:pPr marL="0" marR="0" algn="ctr">
                        <a:lnSpc>
                          <a:spcPct val="150000"/>
                        </a:lnSpc>
                        <a:spcBef>
                          <a:spcPts val="0"/>
                        </a:spcBef>
                        <a:spcAft>
                          <a:spcPts val="0"/>
                        </a:spcAft>
                      </a:pP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Discussion participation activities (drop four lowest)</a:t>
                      </a:r>
                    </a:p>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Alternate assignment for UFOL/UDER</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55736656"/>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Collaborative</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Final Project (Individual or Group: 3a &amp; 3b)</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322842184"/>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Extra Credit Opportunities &amp; Bug Bounty Program</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Up to 3%</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80589791"/>
                  </a:ext>
                </a:extLst>
              </a:tr>
              <a:tr h="0">
                <a:tc>
                  <a:txBody>
                    <a:bodyPr/>
                    <a:lstStyle/>
                    <a:p>
                      <a:pPr marL="0" marR="0">
                        <a:lnSpc>
                          <a:spcPct val="150000"/>
                        </a:lnSpc>
                        <a:spcBef>
                          <a:spcPts val="0"/>
                        </a:spcBef>
                        <a:spcAft>
                          <a:spcPts val="0"/>
                        </a:spcAft>
                      </a:pPr>
                      <a:r>
                        <a:rPr lang="en-US" sz="1600" b="0">
                          <a:solidFill>
                            <a:schemeClr val="bg1"/>
                          </a:solidFill>
                          <a:effectLst/>
                          <a:latin typeface="Consolas" panose="020B0609020204030204" pitchFamily="49" charset="0"/>
                        </a:rPr>
                        <a:t> </a:t>
                      </a:r>
                      <a:endParaRPr lang="en-US" sz="1600" b="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 </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Total: </a:t>
                      </a:r>
                      <a:r>
                        <a:rPr lang="en-US" sz="1600" b="0" dirty="0">
                          <a:solidFill>
                            <a:schemeClr val="bg1"/>
                          </a:solidFill>
                          <a:effectLst/>
                          <a:latin typeface="Consolas" panose="020B0609020204030204" pitchFamily="49" charset="0"/>
                        </a:rPr>
                        <a:t>103%</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517537374"/>
                  </a:ext>
                </a:extLst>
              </a:tr>
            </a:tbl>
          </a:graphicData>
        </a:graphic>
      </p:graphicFrame>
    </p:spTree>
    <p:extLst>
      <p:ext uri="{BB962C8B-B14F-4D97-AF65-F5344CB8AC3E}">
        <p14:creationId xmlns:p14="http://schemas.microsoft.com/office/powerpoint/2010/main" val="308951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Timeline</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03A9227D-D8A5-848F-EB10-3DBFA6BE3415}"/>
              </a:ext>
            </a:extLst>
          </p:cNvPr>
          <p:cNvSpPr>
            <a:spLocks noGrp="1"/>
          </p:cNvSpPr>
          <p:nvPr>
            <p:ph type="sldNum" sz="quarter" idx="12"/>
          </p:nvPr>
        </p:nvSpPr>
        <p:spPr/>
        <p:txBody>
          <a:bodyPr/>
          <a:lstStyle/>
          <a:p>
            <a:fld id="{017C28E0-2F8B-4999-AEA2-B3AA3AE8994F}" type="slidenum">
              <a:rPr lang="en-US" smtClean="0"/>
              <a:t>17</a:t>
            </a:fld>
            <a:endParaRPr lang="en-US"/>
          </a:p>
        </p:txBody>
      </p:sp>
      <p:grpSp>
        <p:nvGrpSpPr>
          <p:cNvPr id="6" name="Group 5">
            <a:extLst>
              <a:ext uri="{FF2B5EF4-FFF2-40B4-BE49-F238E27FC236}">
                <a16:creationId xmlns:a16="http://schemas.microsoft.com/office/drawing/2014/main" id="{7B03F181-4FD8-F9F8-FA60-BACB485409BE}"/>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CF895776-BA8A-C93A-6260-11314B1B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FAA4A583-3ACE-BA2E-04E8-D2868F439B7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graphicFrame>
        <p:nvGraphicFramePr>
          <p:cNvPr id="5" name="Table 4">
            <a:extLst>
              <a:ext uri="{FF2B5EF4-FFF2-40B4-BE49-F238E27FC236}">
                <a16:creationId xmlns:a16="http://schemas.microsoft.com/office/drawing/2014/main" id="{3C58D8AB-BC7C-7A68-279A-79995618C52B}"/>
              </a:ext>
            </a:extLst>
          </p:cNvPr>
          <p:cNvGraphicFramePr>
            <a:graphicFrameLocks noGrp="1"/>
          </p:cNvGraphicFramePr>
          <p:nvPr>
            <p:extLst>
              <p:ext uri="{D42A27DB-BD31-4B8C-83A1-F6EECF244321}">
                <p14:modId xmlns:p14="http://schemas.microsoft.com/office/powerpoint/2010/main" val="2572350687"/>
              </p:ext>
            </p:extLst>
          </p:nvPr>
        </p:nvGraphicFramePr>
        <p:xfrm>
          <a:off x="1498668" y="1595438"/>
          <a:ext cx="9610933" cy="4239360"/>
        </p:xfrm>
        <a:graphic>
          <a:graphicData uri="http://schemas.openxmlformats.org/drawingml/2006/table">
            <a:tbl>
              <a:tblPr firstRow="1" firstCol="1" bandRow="1">
                <a:tableStyleId>{5940675A-B579-460E-94D1-54222C63F5DA}</a:tableStyleId>
              </a:tblPr>
              <a:tblGrid>
                <a:gridCol w="899935">
                  <a:extLst>
                    <a:ext uri="{9D8B030D-6E8A-4147-A177-3AD203B41FA5}">
                      <a16:colId xmlns:a16="http://schemas.microsoft.com/office/drawing/2014/main" val="2627248012"/>
                    </a:ext>
                  </a:extLst>
                </a:gridCol>
                <a:gridCol w="1130809">
                  <a:extLst>
                    <a:ext uri="{9D8B030D-6E8A-4147-A177-3AD203B41FA5}">
                      <a16:colId xmlns:a16="http://schemas.microsoft.com/office/drawing/2014/main" val="1371467042"/>
                    </a:ext>
                  </a:extLst>
                </a:gridCol>
                <a:gridCol w="1130809">
                  <a:extLst>
                    <a:ext uri="{9D8B030D-6E8A-4147-A177-3AD203B41FA5}">
                      <a16:colId xmlns:a16="http://schemas.microsoft.com/office/drawing/2014/main" val="478316800"/>
                    </a:ext>
                  </a:extLst>
                </a:gridCol>
                <a:gridCol w="4183993">
                  <a:extLst>
                    <a:ext uri="{9D8B030D-6E8A-4147-A177-3AD203B41FA5}">
                      <a16:colId xmlns:a16="http://schemas.microsoft.com/office/drawing/2014/main" val="626964336"/>
                    </a:ext>
                  </a:extLst>
                </a:gridCol>
                <a:gridCol w="2265387">
                  <a:extLst>
                    <a:ext uri="{9D8B030D-6E8A-4147-A177-3AD203B41FA5}">
                      <a16:colId xmlns:a16="http://schemas.microsoft.com/office/drawing/2014/main" val="2537162655"/>
                    </a:ext>
                  </a:extLst>
                </a:gridCol>
              </a:tblGrid>
              <a:tr h="216676">
                <a:tc>
                  <a:txBody>
                    <a:bodyPr/>
                    <a:lstStyle/>
                    <a:p>
                      <a:pPr marL="0" marR="0" algn="ctr"/>
                      <a:r>
                        <a:rPr lang="en-US" sz="1600" dirty="0">
                          <a:solidFill>
                            <a:schemeClr val="bg1"/>
                          </a:solidFill>
                          <a:effectLst/>
                          <a:latin typeface="+mj-lt"/>
                        </a:rPr>
                        <a:t>Week</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50000"/>
                      </a:schemeClr>
                    </a:solidFill>
                  </a:tcPr>
                </a:tc>
                <a:tc gridSpan="2">
                  <a:txBody>
                    <a:bodyPr/>
                    <a:lstStyle/>
                    <a:p>
                      <a:pPr marL="0" marR="0" algn="ctr"/>
                      <a:r>
                        <a:rPr lang="en-US" sz="1600" dirty="0">
                          <a:solidFill>
                            <a:schemeClr val="bg1"/>
                          </a:solidFill>
                          <a:effectLst/>
                          <a:latin typeface="+mj-lt"/>
                        </a:rPr>
                        <a:t>Dates</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50000"/>
                      </a:schemeClr>
                    </a:solidFill>
                  </a:tcPr>
                </a:tc>
                <a:tc hMerge="1">
                  <a:txBody>
                    <a:bodyPr/>
                    <a:lstStyle/>
                    <a:p>
                      <a:endParaRPr lang="en-US"/>
                    </a:p>
                  </a:txBody>
                  <a:tcPr/>
                </a:tc>
                <a:tc>
                  <a:txBody>
                    <a:bodyPr/>
                    <a:lstStyle/>
                    <a:p>
                      <a:pPr marL="0" marR="0" algn="ctr"/>
                      <a:r>
                        <a:rPr lang="en-US" sz="1600" dirty="0">
                          <a:solidFill>
                            <a:schemeClr val="bg1"/>
                          </a:solidFill>
                          <a:effectLst/>
                          <a:latin typeface="+mj-lt"/>
                        </a:rPr>
                        <a:t>Topic</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50000"/>
                      </a:schemeClr>
                    </a:solidFill>
                  </a:tcPr>
                </a:tc>
                <a:tc>
                  <a:txBody>
                    <a:bodyPr/>
                    <a:lstStyle/>
                    <a:p>
                      <a:pPr marL="0" marR="0" algn="ctr"/>
                      <a:r>
                        <a:rPr lang="en-US" sz="1600" dirty="0">
                          <a:solidFill>
                            <a:schemeClr val="bg1"/>
                          </a:solidFill>
                          <a:effectLst/>
                          <a:latin typeface="+mj-lt"/>
                        </a:rPr>
                        <a:t>Deadlines</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121029599"/>
                  </a:ext>
                </a:extLst>
              </a:tr>
              <a:tr h="216676">
                <a:tc>
                  <a:txBody>
                    <a:bodyPr/>
                    <a:lstStyle/>
                    <a:p>
                      <a:pPr marL="0" marR="0" algn="ctr"/>
                      <a:r>
                        <a:rPr lang="en-US" sz="1600">
                          <a:solidFill>
                            <a:schemeClr val="bg1"/>
                          </a:solidFill>
                          <a:effectLst/>
                          <a:latin typeface="+mj-lt"/>
                        </a:rPr>
                        <a:t>1</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13-Jan</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19-Jan</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dirty="0">
                          <a:solidFill>
                            <a:schemeClr val="bg1"/>
                          </a:solidFill>
                          <a:effectLst/>
                          <a:latin typeface="+mj-lt"/>
                        </a:rPr>
                        <a:t>Course Introduction/Algorithm Analysis</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dirty="0">
                          <a:solidFill>
                            <a:schemeClr val="bg1"/>
                          </a:solidFill>
                          <a:effectLst/>
                          <a:latin typeface="+mj-lt"/>
                        </a:rPr>
                        <a:t> </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4125177019"/>
                  </a:ext>
                </a:extLst>
              </a:tr>
              <a:tr h="216676">
                <a:tc>
                  <a:txBody>
                    <a:bodyPr/>
                    <a:lstStyle/>
                    <a:p>
                      <a:pPr marL="0" marR="0" algn="ctr"/>
                      <a:r>
                        <a:rPr lang="en-US" sz="1600">
                          <a:solidFill>
                            <a:schemeClr val="bg1"/>
                          </a:solidFill>
                          <a:effectLst/>
                          <a:latin typeface="+mj-lt"/>
                        </a:rPr>
                        <a:t>2</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20-Jan</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26-Jan</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List, Stacks, &amp; Queues</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Q</a:t>
                      </a:r>
                      <a:r>
                        <a:rPr lang="en-US" sz="1600" baseline="-25000">
                          <a:solidFill>
                            <a:schemeClr val="bg1"/>
                          </a:solidFill>
                          <a:effectLst/>
                          <a:latin typeface="+mj-lt"/>
                        </a:rPr>
                        <a:t>1, </a:t>
                      </a:r>
                      <a:r>
                        <a:rPr lang="en-US" sz="1600">
                          <a:solidFill>
                            <a:schemeClr val="bg1"/>
                          </a:solidFill>
                          <a:effectLst/>
                          <a:latin typeface="+mj-lt"/>
                        </a:rPr>
                        <a:t>Q</a:t>
                      </a:r>
                      <a:r>
                        <a:rPr lang="en-US" sz="1600" baseline="-25000">
                          <a:solidFill>
                            <a:schemeClr val="bg1"/>
                          </a:solidFill>
                          <a:effectLst/>
                          <a:latin typeface="+mj-lt"/>
                        </a:rPr>
                        <a:t>2</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882547906"/>
                  </a:ext>
                </a:extLst>
              </a:tr>
              <a:tr h="216676">
                <a:tc>
                  <a:txBody>
                    <a:bodyPr/>
                    <a:lstStyle/>
                    <a:p>
                      <a:pPr marL="0" marR="0" algn="ctr"/>
                      <a:r>
                        <a:rPr lang="en-US" sz="1600">
                          <a:solidFill>
                            <a:schemeClr val="bg1"/>
                          </a:solidFill>
                          <a:effectLst/>
                          <a:latin typeface="+mj-lt"/>
                        </a:rPr>
                        <a:t>3</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27-Jan</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2-Feb</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Trees</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Q</a:t>
                      </a:r>
                      <a:r>
                        <a:rPr lang="en-US" sz="1600" baseline="-25000">
                          <a:solidFill>
                            <a:schemeClr val="bg1"/>
                          </a:solidFill>
                          <a:effectLst/>
                          <a:latin typeface="+mj-lt"/>
                        </a:rPr>
                        <a:t>3</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5407558"/>
                  </a:ext>
                </a:extLst>
              </a:tr>
              <a:tr h="236231">
                <a:tc>
                  <a:txBody>
                    <a:bodyPr/>
                    <a:lstStyle/>
                    <a:p>
                      <a:pPr marL="0" marR="0" algn="ctr"/>
                      <a:r>
                        <a:rPr lang="en-US" sz="1600">
                          <a:solidFill>
                            <a:schemeClr val="bg1"/>
                          </a:solidFill>
                          <a:effectLst/>
                          <a:latin typeface="+mj-lt"/>
                        </a:rPr>
                        <a:t>4</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3-Feb</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9-Feb</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Balanced Trees 1</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Q</a:t>
                      </a:r>
                      <a:r>
                        <a:rPr lang="en-US" sz="1600" baseline="-25000">
                          <a:solidFill>
                            <a:schemeClr val="bg1"/>
                          </a:solidFill>
                          <a:effectLst/>
                          <a:latin typeface="+mj-lt"/>
                        </a:rPr>
                        <a:t>4</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537708801"/>
                  </a:ext>
                </a:extLst>
              </a:tr>
              <a:tr h="216676">
                <a:tc>
                  <a:txBody>
                    <a:bodyPr/>
                    <a:lstStyle/>
                    <a:p>
                      <a:pPr marL="0" marR="0" algn="ctr"/>
                      <a:r>
                        <a:rPr lang="en-US" sz="1600">
                          <a:solidFill>
                            <a:schemeClr val="bg1"/>
                          </a:solidFill>
                          <a:effectLst/>
                          <a:latin typeface="+mj-lt"/>
                        </a:rPr>
                        <a:t>5</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10-Feb</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16-Feb</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Balanced Trees 2</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 </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875025569"/>
                  </a:ext>
                </a:extLst>
              </a:tr>
              <a:tr h="216676">
                <a:tc>
                  <a:txBody>
                    <a:bodyPr/>
                    <a:lstStyle/>
                    <a:p>
                      <a:pPr marL="0" marR="0" algn="ctr"/>
                      <a:r>
                        <a:rPr lang="en-US" sz="1600">
                          <a:solidFill>
                            <a:schemeClr val="bg1"/>
                          </a:solidFill>
                          <a:effectLst/>
                          <a:latin typeface="+mj-lt"/>
                        </a:rPr>
                        <a:t>6</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17-Feb</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23-Feb</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Heaps &amp; Priority Queues</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Q</a:t>
                      </a:r>
                      <a:r>
                        <a:rPr lang="en-US" sz="1600" baseline="-25000">
                          <a:solidFill>
                            <a:schemeClr val="bg1"/>
                          </a:solidFill>
                          <a:effectLst/>
                          <a:latin typeface="+mj-lt"/>
                        </a:rPr>
                        <a:t>5</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4280202141"/>
                  </a:ext>
                </a:extLst>
              </a:tr>
              <a:tr h="216676">
                <a:tc>
                  <a:txBody>
                    <a:bodyPr/>
                    <a:lstStyle/>
                    <a:p>
                      <a:pPr marL="0" marR="0" algn="ctr"/>
                      <a:r>
                        <a:rPr lang="en-US" sz="1600">
                          <a:solidFill>
                            <a:schemeClr val="bg1"/>
                          </a:solidFill>
                          <a:effectLst/>
                          <a:latin typeface="+mj-lt"/>
                        </a:rPr>
                        <a:t>7</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24-Feb</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Sorting </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P</a:t>
                      </a:r>
                      <a:r>
                        <a:rPr lang="en-US" sz="1600" baseline="-25000">
                          <a:solidFill>
                            <a:schemeClr val="bg1"/>
                          </a:solidFill>
                          <a:effectLst/>
                          <a:latin typeface="+mj-lt"/>
                        </a:rPr>
                        <a:t>1</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329832270"/>
                  </a:ext>
                </a:extLst>
              </a:tr>
              <a:tr h="216676">
                <a:tc>
                  <a:txBody>
                    <a:bodyPr/>
                    <a:lstStyle/>
                    <a:p>
                      <a:pPr marL="0" marR="0" algn="ctr"/>
                      <a:r>
                        <a:rPr lang="en-US" sz="1600">
                          <a:solidFill>
                            <a:schemeClr val="bg1"/>
                          </a:solidFill>
                          <a:effectLst/>
                          <a:latin typeface="+mj-lt"/>
                        </a:rPr>
                        <a:t>8</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3-Mar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9-Mar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dirty="0">
                          <a:solidFill>
                            <a:schemeClr val="bg1"/>
                          </a:solidFill>
                          <a:effectLst/>
                          <a:latin typeface="+mj-lt"/>
                        </a:rPr>
                        <a:t>Exam 1 (March 4)</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2">
                        <a:lumMod val="50000"/>
                      </a:schemeClr>
                    </a:solidFill>
                  </a:tcPr>
                </a:tc>
                <a:tc>
                  <a:txBody>
                    <a:bodyPr/>
                    <a:lstStyle/>
                    <a:p>
                      <a:pPr marL="0" marR="0" algn="ctr"/>
                      <a:r>
                        <a:rPr lang="en-US" sz="1600">
                          <a:solidFill>
                            <a:schemeClr val="bg1"/>
                          </a:solidFill>
                          <a:effectLst/>
                          <a:latin typeface="+mj-lt"/>
                        </a:rPr>
                        <a:t>Q</a:t>
                      </a:r>
                      <a:r>
                        <a:rPr lang="en-US" sz="1600" baseline="-25000">
                          <a:solidFill>
                            <a:schemeClr val="bg1"/>
                          </a:solidFill>
                          <a:effectLst/>
                          <a:latin typeface="+mj-lt"/>
                        </a:rPr>
                        <a:t>6, </a:t>
                      </a:r>
                      <a:r>
                        <a:rPr lang="en-US" sz="1600">
                          <a:solidFill>
                            <a:schemeClr val="bg1"/>
                          </a:solidFill>
                          <a:effectLst/>
                          <a:latin typeface="+mj-lt"/>
                        </a:rPr>
                        <a:t>E</a:t>
                      </a:r>
                      <a:r>
                        <a:rPr lang="en-US" sz="1600" baseline="-25000">
                          <a:solidFill>
                            <a:schemeClr val="bg1"/>
                          </a:solidFill>
                          <a:effectLst/>
                          <a:latin typeface="+mj-lt"/>
                        </a:rPr>
                        <a:t>1</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590735992"/>
                  </a:ext>
                </a:extLst>
              </a:tr>
              <a:tr h="216676">
                <a:tc>
                  <a:txBody>
                    <a:bodyPr/>
                    <a:lstStyle/>
                    <a:p>
                      <a:pPr marL="0" marR="0" algn="ctr"/>
                      <a:r>
                        <a:rPr lang="en-US" sz="1600">
                          <a:solidFill>
                            <a:schemeClr val="bg1"/>
                          </a:solidFill>
                          <a:effectLst/>
                          <a:latin typeface="+mj-lt"/>
                        </a:rPr>
                        <a:t>9</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10-Mar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16-Mar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Sets, Maps, &amp; Hashing</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P</a:t>
                      </a:r>
                      <a:r>
                        <a:rPr lang="en-US" sz="1600" baseline="-25000">
                          <a:solidFill>
                            <a:schemeClr val="bg1"/>
                          </a:solidFill>
                          <a:effectLst/>
                          <a:latin typeface="+mj-lt"/>
                        </a:rPr>
                        <a:t>3a</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12671576"/>
                  </a:ext>
                </a:extLst>
              </a:tr>
              <a:tr h="216676">
                <a:tc>
                  <a:txBody>
                    <a:bodyPr/>
                    <a:lstStyle/>
                    <a:p>
                      <a:pPr marL="0" marR="0" algn="ctr"/>
                      <a:r>
                        <a:rPr lang="en-US" sz="1600">
                          <a:solidFill>
                            <a:schemeClr val="bg1"/>
                          </a:solidFill>
                          <a:effectLst/>
                          <a:latin typeface="+mj-lt"/>
                        </a:rPr>
                        <a:t>10</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17-Mar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23-Mar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gridSpan="2">
                  <a:txBody>
                    <a:bodyPr/>
                    <a:lstStyle/>
                    <a:p>
                      <a:pPr marL="0" marR="0" algn="ctr"/>
                      <a:r>
                        <a:rPr lang="en-US" sz="1600" dirty="0">
                          <a:solidFill>
                            <a:schemeClr val="bg1"/>
                          </a:solidFill>
                          <a:effectLst/>
                          <a:latin typeface="+mj-lt"/>
                        </a:rPr>
                        <a:t>Spring Break</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6">
                        <a:lumMod val="50000"/>
                      </a:schemeClr>
                    </a:solidFill>
                  </a:tcPr>
                </a:tc>
                <a:tc hMerge="1">
                  <a:txBody>
                    <a:bodyPr/>
                    <a:lstStyle/>
                    <a:p>
                      <a:endParaRPr lang="en-US"/>
                    </a:p>
                  </a:txBody>
                  <a:tcPr/>
                </a:tc>
                <a:extLst>
                  <a:ext uri="{0D108BD9-81ED-4DB2-BD59-A6C34878D82A}">
                    <a16:rowId xmlns:a16="http://schemas.microsoft.com/office/drawing/2014/main" val="3181156068"/>
                  </a:ext>
                </a:extLst>
              </a:tr>
              <a:tr h="216676">
                <a:tc>
                  <a:txBody>
                    <a:bodyPr/>
                    <a:lstStyle/>
                    <a:p>
                      <a:pPr marL="0" marR="0" algn="ctr"/>
                      <a:r>
                        <a:rPr lang="en-US" sz="1600">
                          <a:solidFill>
                            <a:schemeClr val="bg1"/>
                          </a:solidFill>
                          <a:effectLst/>
                          <a:latin typeface="+mj-lt"/>
                        </a:rPr>
                        <a:t>11</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24-Mar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30-Mar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Graphs 1</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Q</a:t>
                      </a:r>
                      <a:r>
                        <a:rPr lang="en-US" sz="1600" baseline="-25000">
                          <a:solidFill>
                            <a:schemeClr val="bg1"/>
                          </a:solidFill>
                          <a:effectLst/>
                          <a:latin typeface="+mj-lt"/>
                        </a:rPr>
                        <a:t>7</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89210275"/>
                  </a:ext>
                </a:extLst>
              </a:tr>
              <a:tr h="216676">
                <a:tc>
                  <a:txBody>
                    <a:bodyPr/>
                    <a:lstStyle/>
                    <a:p>
                      <a:pPr marL="0" marR="0" algn="ctr"/>
                      <a:r>
                        <a:rPr lang="en-US" sz="1600">
                          <a:solidFill>
                            <a:schemeClr val="bg1"/>
                          </a:solidFill>
                          <a:effectLst/>
                          <a:latin typeface="+mj-lt"/>
                        </a:rPr>
                        <a:t>12</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31-Mar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6-Apr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Graphs 2</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Q</a:t>
                      </a:r>
                      <a:r>
                        <a:rPr lang="en-US" sz="1600" baseline="-25000">
                          <a:solidFill>
                            <a:schemeClr val="bg1"/>
                          </a:solidFill>
                          <a:effectLst/>
                          <a:latin typeface="+mj-lt"/>
                        </a:rPr>
                        <a:t>8</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16480788"/>
                  </a:ext>
                </a:extLst>
              </a:tr>
              <a:tr h="216676">
                <a:tc>
                  <a:txBody>
                    <a:bodyPr/>
                    <a:lstStyle/>
                    <a:p>
                      <a:pPr marL="0" marR="0" algn="ctr"/>
                      <a:r>
                        <a:rPr lang="en-US" sz="1600">
                          <a:solidFill>
                            <a:schemeClr val="bg1"/>
                          </a:solidFill>
                          <a:effectLst/>
                          <a:latin typeface="+mj-lt"/>
                        </a:rPr>
                        <a:t>13</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7-Apr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13-Apr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Greedy Algorithms / Dynamic Programming</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P</a:t>
                      </a:r>
                      <a:r>
                        <a:rPr lang="en-US" sz="1600" baseline="-25000">
                          <a:solidFill>
                            <a:schemeClr val="bg1"/>
                          </a:solidFill>
                          <a:effectLst/>
                          <a:latin typeface="+mj-lt"/>
                        </a:rPr>
                        <a:t>2</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4235927815"/>
                  </a:ext>
                </a:extLst>
              </a:tr>
              <a:tr h="216676">
                <a:tc>
                  <a:txBody>
                    <a:bodyPr/>
                    <a:lstStyle/>
                    <a:p>
                      <a:pPr marL="0" marR="0" algn="ctr"/>
                      <a:r>
                        <a:rPr lang="en-US" sz="1600">
                          <a:solidFill>
                            <a:schemeClr val="bg1"/>
                          </a:solidFill>
                          <a:effectLst/>
                          <a:latin typeface="+mj-lt"/>
                        </a:rPr>
                        <a:t>14</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14-Apr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20-Apr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dirty="0">
                          <a:solidFill>
                            <a:schemeClr val="bg1"/>
                          </a:solidFill>
                          <a:effectLst/>
                          <a:latin typeface="+mj-lt"/>
                        </a:rPr>
                        <a:t>Exam 2 (April 15)</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2">
                        <a:lumMod val="50000"/>
                      </a:schemeClr>
                    </a:solidFill>
                  </a:tcPr>
                </a:tc>
                <a:tc>
                  <a:txBody>
                    <a:bodyPr/>
                    <a:lstStyle/>
                    <a:p>
                      <a:pPr marL="0" marR="0" algn="ctr"/>
                      <a:r>
                        <a:rPr lang="en-US" sz="1600">
                          <a:solidFill>
                            <a:schemeClr val="bg1"/>
                          </a:solidFill>
                          <a:effectLst/>
                          <a:latin typeface="+mj-lt"/>
                        </a:rPr>
                        <a:t>Q</a:t>
                      </a:r>
                      <a:r>
                        <a:rPr lang="en-US" sz="1600" baseline="-25000">
                          <a:solidFill>
                            <a:schemeClr val="bg1"/>
                          </a:solidFill>
                          <a:effectLst/>
                          <a:latin typeface="+mj-lt"/>
                        </a:rPr>
                        <a:t>9, </a:t>
                      </a:r>
                      <a:r>
                        <a:rPr lang="en-US" sz="1600">
                          <a:solidFill>
                            <a:schemeClr val="bg1"/>
                          </a:solidFill>
                          <a:effectLst/>
                          <a:latin typeface="+mj-lt"/>
                        </a:rPr>
                        <a:t>E</a:t>
                      </a:r>
                      <a:r>
                        <a:rPr lang="en-US" sz="1600" baseline="-25000">
                          <a:solidFill>
                            <a:schemeClr val="bg1"/>
                          </a:solidFill>
                          <a:effectLst/>
                          <a:latin typeface="+mj-lt"/>
                        </a:rPr>
                        <a:t>2</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126996173"/>
                  </a:ext>
                </a:extLst>
              </a:tr>
              <a:tr h="216676">
                <a:tc>
                  <a:txBody>
                    <a:bodyPr/>
                    <a:lstStyle/>
                    <a:p>
                      <a:pPr marL="0" marR="0" algn="ctr"/>
                      <a:r>
                        <a:rPr lang="en-US" sz="1600">
                          <a:solidFill>
                            <a:schemeClr val="bg1"/>
                          </a:solidFill>
                          <a:effectLst/>
                          <a:latin typeface="+mj-lt"/>
                        </a:rPr>
                        <a:t>15</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21-Apr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23-Apr</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Dynamic Programming /Complexity Theory</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r>
                        <a:rPr lang="en-US" sz="1600">
                          <a:solidFill>
                            <a:schemeClr val="bg1"/>
                          </a:solidFill>
                          <a:effectLst/>
                          <a:latin typeface="+mj-lt"/>
                        </a:rPr>
                        <a:t>P</a:t>
                      </a:r>
                      <a:r>
                        <a:rPr lang="en-US" sz="1600" baseline="-25000">
                          <a:solidFill>
                            <a:schemeClr val="bg1"/>
                          </a:solidFill>
                          <a:effectLst/>
                          <a:latin typeface="+mj-lt"/>
                        </a:rPr>
                        <a:t>3b, </a:t>
                      </a:r>
                      <a:r>
                        <a:rPr lang="en-US" sz="1600">
                          <a:solidFill>
                            <a:schemeClr val="bg1"/>
                          </a:solidFill>
                          <a:effectLst/>
                          <a:latin typeface="+mj-lt"/>
                        </a:rPr>
                        <a:t>Q</a:t>
                      </a:r>
                      <a:r>
                        <a:rPr lang="en-US" sz="1600" baseline="-25000">
                          <a:solidFill>
                            <a:schemeClr val="bg1"/>
                          </a:solidFill>
                          <a:effectLst/>
                          <a:latin typeface="+mj-lt"/>
                        </a:rPr>
                        <a:t>10</a:t>
                      </a:r>
                      <a:endParaRPr lang="en-US" sz="160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613915606"/>
                  </a:ext>
                </a:extLst>
              </a:tr>
              <a:tr h="337920">
                <a:tc gridSpan="5">
                  <a:txBody>
                    <a:bodyPr/>
                    <a:lstStyle/>
                    <a:p>
                      <a:pPr marL="0" marR="0" algn="ctr"/>
                      <a:r>
                        <a:rPr lang="en-US" sz="1100" dirty="0">
                          <a:solidFill>
                            <a:schemeClr val="bg1"/>
                          </a:solidFill>
                          <a:effectLst/>
                          <a:latin typeface="+mj-lt"/>
                        </a:rPr>
                        <a:t>Legend: Q</a:t>
                      </a:r>
                      <a:r>
                        <a:rPr lang="en-US" sz="1100" baseline="-25000" dirty="0">
                          <a:solidFill>
                            <a:schemeClr val="bg1"/>
                          </a:solidFill>
                          <a:effectLst/>
                          <a:latin typeface="+mj-lt"/>
                        </a:rPr>
                        <a:t>N</a:t>
                      </a:r>
                      <a:r>
                        <a:rPr lang="en-US" sz="1100" dirty="0">
                          <a:solidFill>
                            <a:schemeClr val="bg1"/>
                          </a:solidFill>
                          <a:effectLst/>
                          <a:latin typeface="+mj-lt"/>
                        </a:rPr>
                        <a:t> = Quiz N, P</a:t>
                      </a:r>
                      <a:r>
                        <a:rPr lang="en-US" sz="1100" baseline="-25000" dirty="0">
                          <a:solidFill>
                            <a:schemeClr val="bg1"/>
                          </a:solidFill>
                          <a:effectLst/>
                          <a:latin typeface="+mj-lt"/>
                        </a:rPr>
                        <a:t>N</a:t>
                      </a:r>
                      <a:r>
                        <a:rPr lang="en-US" sz="1100" dirty="0">
                          <a:solidFill>
                            <a:schemeClr val="bg1"/>
                          </a:solidFill>
                          <a:effectLst/>
                          <a:latin typeface="+mj-lt"/>
                        </a:rPr>
                        <a:t> = Project N, E</a:t>
                      </a:r>
                      <a:r>
                        <a:rPr lang="en-US" sz="1100" baseline="-25000" dirty="0">
                          <a:solidFill>
                            <a:schemeClr val="bg1"/>
                          </a:solidFill>
                          <a:effectLst/>
                          <a:latin typeface="+mj-lt"/>
                        </a:rPr>
                        <a:t>N </a:t>
                      </a:r>
                      <a:r>
                        <a:rPr lang="en-US" sz="1100" dirty="0">
                          <a:solidFill>
                            <a:schemeClr val="bg1"/>
                          </a:solidFill>
                          <a:effectLst/>
                          <a:latin typeface="+mj-lt"/>
                        </a:rPr>
                        <a:t>= Exam N</a:t>
                      </a:r>
                      <a:endParaRPr lang="en-US" sz="1600" dirty="0">
                        <a:solidFill>
                          <a:schemeClr val="bg1"/>
                        </a:solidFill>
                        <a:effectLst/>
                        <a:latin typeface="+mj-lt"/>
                      </a:endParaRPr>
                    </a:p>
                    <a:p>
                      <a:pPr marL="0" marR="0" algn="ctr"/>
                      <a:r>
                        <a:rPr lang="en-US" sz="1100" dirty="0">
                          <a:solidFill>
                            <a:schemeClr val="bg1"/>
                          </a:solidFill>
                          <a:effectLst/>
                          <a:latin typeface="+mj-lt"/>
                        </a:rPr>
                        <a:t>Note: The instructor will be traveling for official work on Feb 27 and this lecture will be prerecorded.</a:t>
                      </a:r>
                      <a:endParaRPr lang="en-US" sz="1600" dirty="0">
                        <a:solidFill>
                          <a:schemeClr val="bg1"/>
                        </a:solidFill>
                        <a:effectLst/>
                        <a:latin typeface="+mj-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680673"/>
                  </a:ext>
                </a:extLst>
              </a:tr>
            </a:tbl>
          </a:graphicData>
        </a:graphic>
      </p:graphicFrame>
    </p:spTree>
    <p:extLst>
      <p:ext uri="{BB962C8B-B14F-4D97-AF65-F5344CB8AC3E}">
        <p14:creationId xmlns:p14="http://schemas.microsoft.com/office/powerpoint/2010/main" val="62503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175427" y="1690688"/>
            <a:ext cx="10249860" cy="6203237"/>
          </a:xfrm>
          <a:prstGeom prst="rect">
            <a:avLst/>
          </a:prstGeom>
          <a:noFill/>
        </p:spPr>
        <p:txBody>
          <a:bodyPr wrap="square" rtlCol="0">
            <a:spAutoFit/>
          </a:bodyPr>
          <a:lstStyle/>
          <a:p>
            <a:pPr>
              <a:lnSpc>
                <a:spcPct val="150000"/>
              </a:lnSpc>
            </a:pPr>
            <a:r>
              <a:rPr lang="en-US" sz="2800" dirty="0">
                <a:solidFill>
                  <a:schemeClr val="bg1"/>
                </a:solidFill>
                <a:latin typeface="Gotham Bold" pitchFamily="50" charset="0"/>
              </a:rPr>
              <a:t>Default (Project 1 &amp; 2, Stepik/Edugator, Quizzes): </a:t>
            </a:r>
          </a:p>
          <a:p>
            <a:pPr lvl="2">
              <a:lnSpc>
                <a:spcPct val="150000"/>
              </a:lnSpc>
            </a:pPr>
            <a:r>
              <a:rPr lang="en-US" sz="2800" dirty="0">
                <a:solidFill>
                  <a:srgbClr val="1D9EFF"/>
                </a:solidFill>
                <a:latin typeface="Gotham Bold" pitchFamily="50" charset="0"/>
              </a:rPr>
              <a:t>C++14</a:t>
            </a:r>
          </a:p>
          <a:p>
            <a:pPr>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a:p>
            <a:pPr>
              <a:lnSpc>
                <a:spcPct val="150000"/>
              </a:lnSpc>
            </a:pPr>
            <a:endParaRPr lang="en-US" sz="1600" dirty="0">
              <a:solidFill>
                <a:schemeClr val="bg1"/>
              </a:solidFill>
              <a:latin typeface="Gotham Bold" pitchFamily="50" charset="0"/>
            </a:endParaRPr>
          </a:p>
          <a:p>
            <a:pPr>
              <a:lnSpc>
                <a:spcPct val="150000"/>
              </a:lnSpc>
            </a:pPr>
            <a:r>
              <a:rPr lang="en-US" sz="2800" dirty="0">
                <a:solidFill>
                  <a:schemeClr val="bg1"/>
                </a:solidFill>
                <a:latin typeface="Gotham Bold" pitchFamily="50" charset="0"/>
              </a:rPr>
              <a:t>Project 3 or Final Project: </a:t>
            </a:r>
          </a:p>
          <a:p>
            <a:pPr lvl="2">
              <a:lnSpc>
                <a:spcPct val="150000"/>
              </a:lnSpc>
            </a:pPr>
            <a:r>
              <a:rPr lang="en-US" sz="2800" dirty="0">
                <a:solidFill>
                  <a:srgbClr val="1D9EFF"/>
                </a:solidFill>
                <a:latin typeface="Gotham Bold" pitchFamily="50" charset="0"/>
              </a:rPr>
              <a:t>Any Language</a:t>
            </a:r>
          </a:p>
          <a:p>
            <a:pPr>
              <a:lnSpc>
                <a:spcPct val="150000"/>
              </a:lnSpc>
            </a:pPr>
            <a:endParaRPr lang="en-US" sz="2800" dirty="0">
              <a:solidFill>
                <a:srgbClr val="0079D4"/>
              </a:solidFill>
              <a:latin typeface="Gotham Bold" pitchFamily="50" charset="0"/>
            </a:endParaRPr>
          </a:p>
          <a:p>
            <a:pPr lvl="1">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511431"/>
            <a:ext cx="10515600" cy="789145"/>
          </a:xfrm>
        </p:spPr>
        <p:txBody>
          <a:bodyPr>
            <a:normAutofit fontScale="90000"/>
          </a:bodyPr>
          <a:lstStyle/>
          <a:p>
            <a:br>
              <a:rPr lang="en-US" dirty="0">
                <a:solidFill>
                  <a:schemeClr val="bg1"/>
                </a:solidFill>
                <a:latin typeface="Gotham Bold" pitchFamily="50" charset="0"/>
              </a:rPr>
            </a:br>
            <a:r>
              <a:rPr lang="en-US" dirty="0">
                <a:solidFill>
                  <a:schemeClr val="bg1"/>
                </a:solidFill>
                <a:latin typeface="Gotham Bold" pitchFamily="50" charset="0"/>
              </a:rPr>
              <a:t>Programming Language</a:t>
            </a: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68AC51E2-8A6C-4033-ADC0-3DDD5E3E4384}"/>
              </a:ext>
            </a:extLst>
          </p:cNvPr>
          <p:cNvSpPr/>
          <p:nvPr/>
        </p:nvSpPr>
        <p:spPr>
          <a:xfrm>
            <a:off x="2265211" y="3221815"/>
            <a:ext cx="9893825" cy="815608"/>
          </a:xfrm>
          <a:prstGeom prst="rect">
            <a:avLst/>
          </a:prstGeom>
        </p:spPr>
        <p:txBody>
          <a:bodyPr wrap="square">
            <a:spAutoFit/>
          </a:bodyPr>
          <a:lstStyle/>
          <a:p>
            <a:r>
              <a:rPr lang="en-US" dirty="0">
                <a:solidFill>
                  <a:srgbClr val="F16000"/>
                </a:solidFill>
                <a:latin typeface="Consolas" panose="020B0609020204030204" pitchFamily="49" charset="0"/>
              </a:rPr>
              <a:t>Compilation command: </a:t>
            </a:r>
          </a:p>
          <a:p>
            <a:endParaRPr lang="en-US" sz="1100" dirty="0">
              <a:solidFill>
                <a:srgbClr val="F16000"/>
              </a:solidFill>
              <a:latin typeface="Consolas" panose="020B0609020204030204" pitchFamily="49" charset="0"/>
            </a:endParaRPr>
          </a:p>
          <a:p>
            <a:r>
              <a:rPr lang="en-US" dirty="0">
                <a:solidFill>
                  <a:srgbClr val="F16000"/>
                </a:solidFill>
                <a:latin typeface="Consolas" panose="020B0609020204030204" pitchFamily="49" charset="0"/>
              </a:rPr>
              <a:t>g++ -std=</a:t>
            </a:r>
            <a:r>
              <a:rPr lang="en-US" dirty="0" err="1">
                <a:solidFill>
                  <a:srgbClr val="F16000"/>
                </a:solidFill>
                <a:latin typeface="Consolas" panose="020B0609020204030204" pitchFamily="49" charset="0"/>
              </a:rPr>
              <a:t>c++</a:t>
            </a:r>
            <a:r>
              <a:rPr lang="en-US" dirty="0">
                <a:solidFill>
                  <a:srgbClr val="F16000"/>
                </a:solidFill>
                <a:latin typeface="Consolas" panose="020B0609020204030204" pitchFamily="49" charset="0"/>
              </a:rPr>
              <a:t>14 -</a:t>
            </a:r>
            <a:r>
              <a:rPr lang="en-US" dirty="0" err="1">
                <a:solidFill>
                  <a:srgbClr val="F16000"/>
                </a:solidFill>
                <a:latin typeface="Consolas" panose="020B0609020204030204" pitchFamily="49" charset="0"/>
              </a:rPr>
              <a:t>Werror</a:t>
            </a:r>
            <a:r>
              <a:rPr lang="en-US" dirty="0">
                <a:solidFill>
                  <a:srgbClr val="F16000"/>
                </a:solidFill>
                <a:latin typeface="Consolas" panose="020B0609020204030204" pitchFamily="49" charset="0"/>
              </a:rPr>
              <a:t> -</a:t>
            </a:r>
            <a:r>
              <a:rPr lang="en-US" dirty="0" err="1">
                <a:solidFill>
                  <a:srgbClr val="F16000"/>
                </a:solidFill>
                <a:latin typeface="Consolas" panose="020B0609020204030204" pitchFamily="49" charset="0"/>
              </a:rPr>
              <a:t>Wuninitialized</a:t>
            </a:r>
            <a:r>
              <a:rPr lang="en-US" dirty="0">
                <a:solidFill>
                  <a:srgbClr val="F16000"/>
                </a:solidFill>
                <a:latin typeface="Consolas" panose="020B0609020204030204" pitchFamily="49" charset="0"/>
              </a:rPr>
              <a:t> -o </a:t>
            </a:r>
            <a:r>
              <a:rPr lang="en-US" dirty="0">
                <a:solidFill>
                  <a:schemeClr val="accent6">
                    <a:lumMod val="60000"/>
                    <a:lumOff val="40000"/>
                  </a:schemeClr>
                </a:solidFill>
                <a:latin typeface="Consolas" panose="020B0609020204030204" pitchFamily="49" charset="0"/>
              </a:rPr>
              <a:t>EXECUTABLE_NAME</a:t>
            </a:r>
            <a:r>
              <a:rPr lang="en-US" dirty="0">
                <a:solidFill>
                  <a:srgbClr val="F16000"/>
                </a:solidFill>
                <a:latin typeface="Consolas" panose="020B0609020204030204" pitchFamily="49" charset="0"/>
              </a:rPr>
              <a:t> </a:t>
            </a:r>
            <a:r>
              <a:rPr lang="en-US" dirty="0">
                <a:solidFill>
                  <a:srgbClr val="1D9EFF"/>
                </a:solidFill>
                <a:latin typeface="Consolas" panose="020B0609020204030204" pitchFamily="49" charset="0"/>
              </a:rPr>
              <a:t>YOUR_FILE.cpp</a:t>
            </a:r>
          </a:p>
        </p:txBody>
      </p:sp>
      <p:sp>
        <p:nvSpPr>
          <p:cNvPr id="3" name="Slide Number Placeholder 2">
            <a:extLst>
              <a:ext uri="{FF2B5EF4-FFF2-40B4-BE49-F238E27FC236}">
                <a16:creationId xmlns:a16="http://schemas.microsoft.com/office/drawing/2014/main" id="{AE44D571-D6D4-63E4-D45E-345D48F5509C}"/>
              </a:ext>
            </a:extLst>
          </p:cNvPr>
          <p:cNvSpPr>
            <a:spLocks noGrp="1"/>
          </p:cNvSpPr>
          <p:nvPr>
            <p:ph type="sldNum" sz="quarter" idx="12"/>
          </p:nvPr>
        </p:nvSpPr>
        <p:spPr/>
        <p:txBody>
          <a:bodyPr/>
          <a:lstStyle/>
          <a:p>
            <a:fld id="{017C28E0-2F8B-4999-AEA2-B3AA3AE8994F}" type="slidenum">
              <a:rPr lang="en-US" smtClean="0"/>
              <a:t>18</a:t>
            </a:fld>
            <a:endParaRPr lang="en-US"/>
          </a:p>
        </p:txBody>
      </p:sp>
      <p:grpSp>
        <p:nvGrpSpPr>
          <p:cNvPr id="7" name="Group 6">
            <a:extLst>
              <a:ext uri="{FF2B5EF4-FFF2-40B4-BE49-F238E27FC236}">
                <a16:creationId xmlns:a16="http://schemas.microsoft.com/office/drawing/2014/main" id="{AD4D2121-E2BA-E686-D550-D7C1195617B0}"/>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19388B0E-AE88-3EC2-EC66-787296AD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BA00DDEE-D1A8-4291-6EB1-8F5520A3BFD0}"/>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851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80" y="1690688"/>
            <a:ext cx="5726168" cy="4095673"/>
          </a:xfrm>
          <a:prstGeom prst="rect">
            <a:avLst/>
          </a:prstGeom>
          <a:noFill/>
        </p:spPr>
        <p:txBody>
          <a:bodyPr wrap="square" rtlCol="0">
            <a:spAutoFit/>
          </a:bodyPr>
          <a:lstStyle/>
          <a:p>
            <a:pPr>
              <a:lnSpc>
                <a:spcPct val="150000"/>
              </a:lnSpc>
            </a:pPr>
            <a:r>
              <a:rPr lang="en-US" sz="2800" dirty="0">
                <a:solidFill>
                  <a:srgbClr val="F16000"/>
                </a:solidFill>
                <a:latin typeface="Gotham Bold" pitchFamily="50" charset="0"/>
              </a:rPr>
              <a:t>Compiler</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G++</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Stepik/Edugator/</a:t>
            </a:r>
            <a:r>
              <a:rPr lang="en-US" sz="2400" dirty="0" err="1">
                <a:solidFill>
                  <a:schemeClr val="bg1"/>
                </a:solidFill>
                <a:latin typeface="Consolas" panose="020B0609020204030204" pitchFamily="49" charset="0"/>
              </a:rPr>
              <a:t>Gradescope</a:t>
            </a:r>
            <a:endParaRPr lang="en-US" sz="2400" dirty="0">
              <a:solidFill>
                <a:schemeClr val="bg1"/>
              </a:solidFill>
              <a:latin typeface="Consolas" panose="020B0609020204030204" pitchFamily="49" charset="0"/>
            </a:endParaRPr>
          </a:p>
          <a:p>
            <a:pPr>
              <a:lnSpc>
                <a:spcPct val="150000"/>
              </a:lnSpc>
            </a:pPr>
            <a:r>
              <a:rPr lang="en-US" sz="2800" dirty="0">
                <a:solidFill>
                  <a:srgbClr val="F16000"/>
                </a:solidFill>
                <a:latin typeface="Gotham Bold" pitchFamily="50" charset="0"/>
              </a:rPr>
              <a:t>IDE</a:t>
            </a:r>
          </a:p>
          <a:p>
            <a:pPr marL="1143000" lvl="1" indent="-685800">
              <a:lnSpc>
                <a:spcPct val="150000"/>
              </a:lnSpc>
              <a:buFont typeface="Wingdings" panose="05000000000000000000" pitchFamily="2" charset="2"/>
              <a:buChar char="§"/>
            </a:pPr>
            <a:r>
              <a:rPr lang="en-US" sz="2400" u="sng" dirty="0">
                <a:solidFill>
                  <a:schemeClr val="bg1"/>
                </a:solidFill>
                <a:latin typeface="Consolas" panose="020B0609020204030204" pitchFamily="49" charset="0"/>
                <a:hlinkClick r:id="rId3">
                  <a:extLst>
                    <a:ext uri="{A12FA001-AC4F-418D-AE19-62706E023703}">
                      <ahyp:hlinkClr xmlns:ahyp="http://schemas.microsoft.com/office/drawing/2018/hyperlinkcolor" val="tx"/>
                    </a:ext>
                  </a:extLst>
                </a:hlinkClick>
              </a:rPr>
              <a:t>OnlineGDB</a:t>
            </a:r>
            <a:endParaRPr lang="en-US" sz="2400" u="sng" dirty="0">
              <a:solidFill>
                <a:schemeClr val="bg1"/>
              </a:solidFill>
              <a:latin typeface="Consolas" panose="020B0609020204030204" pitchFamily="49" charset="0"/>
            </a:endParaRPr>
          </a:p>
          <a:p>
            <a:pPr marL="1143000" lvl="1" indent="-6858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Visual Studio Code</a:t>
            </a:r>
          </a:p>
          <a:p>
            <a:pPr marL="1143000" lvl="1" indent="-685800">
              <a:lnSpc>
                <a:spcPct val="150000"/>
              </a:lnSpc>
              <a:buFont typeface="Wingdings" panose="05000000000000000000" pitchFamily="2" charset="2"/>
              <a:buChar char="§"/>
            </a:pPr>
            <a:r>
              <a:rPr lang="en-US" sz="2400" dirty="0" err="1">
                <a:solidFill>
                  <a:schemeClr val="bg1"/>
                </a:solidFill>
                <a:latin typeface="Consolas" panose="020B0609020204030204" pitchFamily="49" charset="0"/>
              </a:rPr>
              <a:t>Clion</a:t>
            </a:r>
            <a:endParaRPr lang="en-US" sz="2400" dirty="0">
              <a:solidFill>
                <a:schemeClr val="bg1"/>
              </a:solidFill>
              <a:latin typeface="Consolas" panose="020B0609020204030204" pitchFamily="49"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pic>
        <p:nvPicPr>
          <p:cNvPr id="1028" name="Picture 4" descr="Stepik logo">
            <a:extLst>
              <a:ext uri="{FF2B5EF4-FFF2-40B4-BE49-F238E27FC236}">
                <a16:creationId xmlns:a16="http://schemas.microsoft.com/office/drawing/2014/main" id="{7E98F0FD-FAA8-4939-A61D-05110A111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391" y="2354344"/>
            <a:ext cx="1177639"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etBrains">
            <a:extLst>
              <a:ext uri="{FF2B5EF4-FFF2-40B4-BE49-F238E27FC236}">
                <a16:creationId xmlns:a16="http://schemas.microsoft.com/office/drawing/2014/main" id="{F13B3E1D-D6DE-4910-A5A4-FEA234F1D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2911" y="3723552"/>
            <a:ext cx="1087953"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logo ">
            <a:extLst>
              <a:ext uri="{FF2B5EF4-FFF2-40B4-BE49-F238E27FC236}">
                <a16:creationId xmlns:a16="http://schemas.microsoft.com/office/drawing/2014/main" id="{6D6138AD-15DB-4FE2-ACE5-4ECB2791F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0720" y="3798967"/>
            <a:ext cx="1177640" cy="1177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19</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8"/>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08145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Autofit/>
          </a:bodyPr>
          <a:lstStyle/>
          <a:p>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r>
              <a:rPr lang="en-US" sz="4000" dirty="0">
                <a:solidFill>
                  <a:schemeClr val="bg1"/>
                </a:solidFill>
                <a:latin typeface="Gotham Bold" pitchFamily="50" charset="0"/>
              </a:rPr>
              <a:t>About Me: </a:t>
            </a:r>
            <a:r>
              <a:rPr lang="en-US" sz="4000" dirty="0">
                <a:solidFill>
                  <a:schemeClr val="bg1"/>
                </a:solidFill>
                <a:latin typeface="Gotham Bold" pitchFamily="50" charset="0"/>
                <a:ea typeface="Roboto" panose="02000000000000000000" pitchFamily="2" charset="0"/>
                <a:cs typeface="Roboto" panose="02000000000000000000" pitchFamily="2" charset="0"/>
              </a:rPr>
              <a:t>Amanpreet Kapoor       </a:t>
            </a:r>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endParaRPr lang="en-US" sz="4000" dirty="0">
              <a:solidFill>
                <a:schemeClr val="bg1"/>
              </a:solidFill>
              <a:latin typeface="Gotham Bold" pitchFamily="50" charset="0"/>
            </a:endParaRPr>
          </a:p>
        </p:txBody>
      </p:sp>
      <p:sp>
        <p:nvSpPr>
          <p:cNvPr id="7" name="TextBox 6">
            <a:extLst>
              <a:ext uri="{FF2B5EF4-FFF2-40B4-BE49-F238E27FC236}">
                <a16:creationId xmlns:a16="http://schemas.microsoft.com/office/drawing/2014/main" id="{39E8CF07-07E0-45F6-A282-CC4C225A5950}"/>
              </a:ext>
            </a:extLst>
          </p:cNvPr>
          <p:cNvSpPr txBox="1"/>
          <p:nvPr/>
        </p:nvSpPr>
        <p:spPr>
          <a:xfrm>
            <a:off x="1175426" y="1390544"/>
            <a:ext cx="9240252" cy="3170099"/>
          </a:xfrm>
          <a:prstGeom prst="rect">
            <a:avLst/>
          </a:prstGeom>
          <a:noFill/>
        </p:spPr>
        <p:txBody>
          <a:bodyPr wrap="square" rtlCol="0">
            <a:spAutoFit/>
          </a:bodyPr>
          <a:lstStyle/>
          <a:p>
            <a:endParaRPr lang="en-US" sz="3200" dirty="0">
              <a:solidFill>
                <a:schemeClr val="bg1"/>
              </a:solidFill>
              <a:latin typeface="Gotham Bold" pitchFamily="50"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endParaRPr lang="en-US" sz="20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Educator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CS Education Researcher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Mentor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Software Engineer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Lifelong Learner</a:t>
            </a:r>
          </a:p>
        </p:txBody>
      </p:sp>
      <p:sp>
        <p:nvSpPr>
          <p:cNvPr id="3" name="Rectangle 2">
            <a:extLst>
              <a:ext uri="{FF2B5EF4-FFF2-40B4-BE49-F238E27FC236}">
                <a16:creationId xmlns:a16="http://schemas.microsoft.com/office/drawing/2014/main" id="{61142335-EBCA-46E8-A79F-94FB4556A3BE}"/>
              </a:ext>
            </a:extLst>
          </p:cNvPr>
          <p:cNvSpPr/>
          <p:nvPr/>
        </p:nvSpPr>
        <p:spPr>
          <a:xfrm>
            <a:off x="4121150" y="6078504"/>
            <a:ext cx="3651641" cy="400110"/>
          </a:xfrm>
          <a:prstGeom prst="rect">
            <a:avLst/>
          </a:prstGeom>
        </p:spPr>
        <p:txBody>
          <a:bodyPr wrap="none">
            <a:spAutoFit/>
          </a:bodyPr>
          <a:lstStyle/>
          <a:p>
            <a:r>
              <a:rPr lang="en-US" sz="2000" dirty="0">
                <a:solidFill>
                  <a:srgbClr val="1D9EFF"/>
                </a:solidFill>
                <a:latin typeface="Gotham Bold" pitchFamily="50"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kapooramanpreet@ufl.edu</a:t>
            </a:r>
            <a:endParaRPr lang="en-US" sz="4000" dirty="0">
              <a:solidFill>
                <a:srgbClr val="1D9EFF"/>
              </a:solidFill>
              <a:latin typeface="Gotham Bold" pitchFamily="50"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DC00D76F-B46B-41FD-90F9-39CD2642C87F}"/>
              </a:ext>
            </a:extLst>
          </p:cNvPr>
          <p:cNvGrpSpPr/>
          <p:nvPr/>
        </p:nvGrpSpPr>
        <p:grpSpPr>
          <a:xfrm>
            <a:off x="6966309" y="1675200"/>
            <a:ext cx="4605448" cy="3944149"/>
            <a:chOff x="7085578" y="2456142"/>
            <a:chExt cx="4605448" cy="3944149"/>
          </a:xfrm>
        </p:grpSpPr>
        <p:pic>
          <p:nvPicPr>
            <p:cNvPr id="18" name="Picture 14" descr="UF Type Logo">
              <a:extLst>
                <a:ext uri="{FF2B5EF4-FFF2-40B4-BE49-F238E27FC236}">
                  <a16:creationId xmlns:a16="http://schemas.microsoft.com/office/drawing/2014/main" id="{71F9D184-2757-438D-9F83-A3C704E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76" y="3153287"/>
              <a:ext cx="2133912" cy="529032"/>
            </a:xfrm>
            <a:prstGeom prst="rect">
              <a:avLst/>
            </a:prstGeom>
            <a:solidFill>
              <a:schemeClr val="tx1"/>
            </a:solidFill>
          </p:spPr>
        </p:pic>
        <p:grpSp>
          <p:nvGrpSpPr>
            <p:cNvPr id="4" name="Group 3">
              <a:extLst>
                <a:ext uri="{FF2B5EF4-FFF2-40B4-BE49-F238E27FC236}">
                  <a16:creationId xmlns:a16="http://schemas.microsoft.com/office/drawing/2014/main" id="{B30C5631-CDAB-48BF-A973-CA20E640E815}"/>
                </a:ext>
              </a:extLst>
            </p:cNvPr>
            <p:cNvGrpSpPr/>
            <p:nvPr/>
          </p:nvGrpSpPr>
          <p:grpSpPr>
            <a:xfrm>
              <a:off x="7085578" y="2456142"/>
              <a:ext cx="4605448" cy="3944149"/>
              <a:chOff x="7225093" y="1064056"/>
              <a:chExt cx="4605448" cy="3944149"/>
            </a:xfrm>
          </p:grpSpPr>
          <p:pic>
            <p:nvPicPr>
              <p:cNvPr id="12" name="Picture 2" descr="Career Connection Center Logo">
                <a:extLst>
                  <a:ext uri="{FF2B5EF4-FFF2-40B4-BE49-F238E27FC236}">
                    <a16:creationId xmlns:a16="http://schemas.microsoft.com/office/drawing/2014/main" id="{C936218A-C33F-49B9-9287-C62511893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141" y="223162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loitte Logo">
                <a:extLst>
                  <a:ext uri="{FF2B5EF4-FFF2-40B4-BE49-F238E27FC236}">
                    <a16:creationId xmlns:a16="http://schemas.microsoft.com/office/drawing/2014/main" id="{5B25D8EC-A9BA-4E48-9F7D-303277345F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1" t="20748" r="8519" b="16114"/>
              <a:stretch/>
            </p:blipFill>
            <p:spPr bwMode="auto">
              <a:xfrm>
                <a:off x="8799853" y="2514069"/>
                <a:ext cx="1910991" cy="577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F CISE Logo">
                <a:extLst>
                  <a:ext uri="{FF2B5EF4-FFF2-40B4-BE49-F238E27FC236}">
                    <a16:creationId xmlns:a16="http://schemas.microsoft.com/office/drawing/2014/main" id="{5420C428-2EE6-4B12-954E-C3088674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419" y="10640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BSI logo">
                <a:extLst>
                  <a:ext uri="{FF2B5EF4-FFF2-40B4-BE49-F238E27FC236}">
                    <a16:creationId xmlns:a16="http://schemas.microsoft.com/office/drawing/2014/main" id="{1C120B50-98CB-40E3-86BE-09E141F9E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07" y="2987552"/>
                <a:ext cx="1828800" cy="1565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iemens Healthineers logo">
                <a:extLst>
                  <a:ext uri="{FF2B5EF4-FFF2-40B4-BE49-F238E27FC236}">
                    <a16:creationId xmlns:a16="http://schemas.microsoft.com/office/drawing/2014/main" id="{32309053-2C71-4D29-9E00-04C69FEB52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049" b="35457"/>
              <a:stretch/>
            </p:blipFill>
            <p:spPr bwMode="auto">
              <a:xfrm>
                <a:off x="9213548" y="3374463"/>
                <a:ext cx="2616993" cy="71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atorloop Logo">
                <a:extLst>
                  <a:ext uri="{FF2B5EF4-FFF2-40B4-BE49-F238E27FC236}">
                    <a16:creationId xmlns:a16="http://schemas.microsoft.com/office/drawing/2014/main" id="{000CBDC4-58CB-474B-9F69-E43EDCB28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956" y="4319804"/>
                <a:ext cx="1153585" cy="6470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JUET logo">
                <a:extLst>
                  <a:ext uri="{FF2B5EF4-FFF2-40B4-BE49-F238E27FC236}">
                    <a16:creationId xmlns:a16="http://schemas.microsoft.com/office/drawing/2014/main" id="{850AB03E-4F29-4521-99ED-73F8752A4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6254" y="10719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SIGCSE logo">
                <a:extLst>
                  <a:ext uri="{FF2B5EF4-FFF2-40B4-BE49-F238E27FC236}">
                    <a16:creationId xmlns:a16="http://schemas.microsoft.com/office/drawing/2014/main" id="{56AF58B4-B1BF-44C3-A5EF-337503392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458" y="4333559"/>
                <a:ext cx="669377" cy="6693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3S logo">
                <a:extLst>
                  <a:ext uri="{FF2B5EF4-FFF2-40B4-BE49-F238E27FC236}">
                    <a16:creationId xmlns:a16="http://schemas.microsoft.com/office/drawing/2014/main" id="{A2388231-A697-4C05-BA8B-1C0C17FE1E53}"/>
                  </a:ext>
                </a:extLst>
              </p:cNvPr>
              <p:cNvPicPr>
                <a:picLocks noChangeAspect="1"/>
              </p:cNvPicPr>
              <p:nvPr/>
            </p:nvPicPr>
            <p:blipFill>
              <a:blip r:embed="rId13"/>
              <a:stretch>
                <a:fillRect/>
              </a:stretch>
            </p:blipFill>
            <p:spPr>
              <a:xfrm>
                <a:off x="7225093" y="4334493"/>
                <a:ext cx="1329695" cy="673712"/>
              </a:xfrm>
              <a:prstGeom prst="rect">
                <a:avLst/>
              </a:prstGeom>
            </p:spPr>
          </p:pic>
          <p:pic>
            <p:nvPicPr>
              <p:cNvPr id="22" name="Picture 4" descr="UF ACM logo">
                <a:extLst>
                  <a:ext uri="{FF2B5EF4-FFF2-40B4-BE49-F238E27FC236}">
                    <a16:creationId xmlns:a16="http://schemas.microsoft.com/office/drawing/2014/main" id="{79CA34F7-B459-476F-92C6-684EA23BB6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4342" y="4338506"/>
                <a:ext cx="892503" cy="6693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Slack logo">
            <a:extLst>
              <a:ext uri="{FF2B5EF4-FFF2-40B4-BE49-F238E27FC236}">
                <a16:creationId xmlns:a16="http://schemas.microsoft.com/office/drawing/2014/main" id="{EFB01683-EDC0-44E8-AE70-D38DADD579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066" y="6078504"/>
            <a:ext cx="426471" cy="4264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5867D74-2598-EBC3-F562-60BCB4B146BD}"/>
              </a:ext>
            </a:extLst>
          </p:cNvPr>
          <p:cNvGrpSpPr/>
          <p:nvPr/>
        </p:nvGrpSpPr>
        <p:grpSpPr>
          <a:xfrm>
            <a:off x="11317255" y="5989103"/>
            <a:ext cx="841781" cy="748032"/>
            <a:chOff x="11337354" y="6025684"/>
            <a:chExt cx="841781" cy="748032"/>
          </a:xfrm>
        </p:grpSpPr>
        <p:pic>
          <p:nvPicPr>
            <p:cNvPr id="24" name="Picture 23">
              <a:extLst>
                <a:ext uri="{FF2B5EF4-FFF2-40B4-BE49-F238E27FC236}">
                  <a16:creationId xmlns:a16="http://schemas.microsoft.com/office/drawing/2014/main" id="{2AE99D1B-1CE7-554D-A81A-A9D449C04E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 COP3530">
              <a:extLst>
                <a:ext uri="{FF2B5EF4-FFF2-40B4-BE49-F238E27FC236}">
                  <a16:creationId xmlns:a16="http://schemas.microsoft.com/office/drawing/2014/main" id="{85BD8942-C369-1941-0C26-A6F5170B4576}"/>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
        <p:nvSpPr>
          <p:cNvPr id="6" name="Slide Number Placeholder 5">
            <a:extLst>
              <a:ext uri="{FF2B5EF4-FFF2-40B4-BE49-F238E27FC236}">
                <a16:creationId xmlns:a16="http://schemas.microsoft.com/office/drawing/2014/main" id="{2AEEF487-B065-D2E7-BC5E-0DF6C5CEAA8A}"/>
              </a:ext>
            </a:extLst>
          </p:cNvPr>
          <p:cNvSpPr>
            <a:spLocks noGrp="1"/>
          </p:cNvSpPr>
          <p:nvPr>
            <p:ph type="sldNum" sz="quarter" idx="12"/>
          </p:nvPr>
        </p:nvSpPr>
        <p:spPr/>
        <p:txBody>
          <a:bodyPr/>
          <a:lstStyle/>
          <a:p>
            <a:fld id="{017C28E0-2F8B-4999-AEA2-B3AA3AE8994F}" type="slidenum">
              <a:rPr lang="en-US" smtClean="0"/>
              <a:t>2</a:t>
            </a:fld>
            <a:endParaRPr lang="en-US"/>
          </a:p>
        </p:txBody>
      </p:sp>
    </p:spTree>
    <p:extLst>
      <p:ext uri="{BB962C8B-B14F-4D97-AF65-F5344CB8AC3E}">
        <p14:creationId xmlns:p14="http://schemas.microsoft.com/office/powerpoint/2010/main" val="57111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79" y="1690688"/>
            <a:ext cx="10328878" cy="3828549"/>
          </a:xfrm>
          <a:prstGeom prst="rect">
            <a:avLst/>
          </a:prstGeom>
          <a:noFill/>
        </p:spPr>
        <p:txBody>
          <a:bodyPr wrap="square" rtlCol="0">
            <a:spAutoFit/>
          </a:bodyPr>
          <a:lstStyle/>
          <a:p>
            <a:pPr>
              <a:lnSpc>
                <a:spcPct val="150000"/>
              </a:lnSpc>
            </a:pPr>
            <a:r>
              <a:rPr lang="en-US" sz="2400" dirty="0">
                <a:solidFill>
                  <a:srgbClr val="F16000"/>
                </a:solidFill>
                <a:latin typeface="Gotham Bold" pitchFamily="50" charset="0"/>
              </a:rPr>
              <a:t>Directory Structures</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src</a:t>
            </a:r>
            <a:r>
              <a:rPr lang="en-US" sz="2000" dirty="0">
                <a:solidFill>
                  <a:schemeClr val="bg1"/>
                </a:solidFill>
                <a:latin typeface="Consolas" panose="020B0609020204030204" pitchFamily="49" charset="0"/>
              </a:rPr>
              <a:t> – includes </a:t>
            </a:r>
            <a:r>
              <a:rPr lang="en-US" sz="2000" dirty="0">
                <a:solidFill>
                  <a:schemeClr val="accent6">
                    <a:lumMod val="40000"/>
                    <a:lumOff val="60000"/>
                  </a:schemeClr>
                </a:solidFill>
                <a:latin typeface="Consolas" panose="020B0609020204030204" pitchFamily="49" charset="0"/>
              </a:rPr>
              <a:t>.h </a:t>
            </a:r>
            <a:r>
              <a:rPr lang="en-US" sz="2000" dirty="0">
                <a:solidFill>
                  <a:schemeClr val="bg1"/>
                </a:solidFill>
                <a:latin typeface="Consolas" panose="020B0609020204030204" pitchFamily="49" charset="0"/>
              </a:rPr>
              <a:t>and </a:t>
            </a:r>
            <a:r>
              <a:rPr lang="en-US" sz="2000" dirty="0">
                <a:solidFill>
                  <a:schemeClr val="accent6">
                    <a:lumMod val="40000"/>
                    <a:lumOff val="60000"/>
                  </a:schemeClr>
                </a:solidFill>
                <a:latin typeface="Consolas" panose="020B0609020204030204" pitchFamily="49" charset="0"/>
              </a:rPr>
              <a:t>.</a:t>
            </a:r>
            <a:r>
              <a:rPr lang="en-US" sz="2000" dirty="0" err="1">
                <a:solidFill>
                  <a:schemeClr val="accent6">
                    <a:lumMod val="40000"/>
                    <a:lumOff val="60000"/>
                  </a:schemeClr>
                </a:solidFill>
                <a:latin typeface="Consolas" panose="020B0609020204030204" pitchFamily="49" charset="0"/>
              </a:rPr>
              <a:t>cpp</a:t>
            </a:r>
            <a:r>
              <a:rPr lang="en-US" sz="2000" dirty="0">
                <a:solidFill>
                  <a:schemeClr val="accent6">
                    <a:lumMod val="40000"/>
                    <a:lumOff val="60000"/>
                  </a:schemeClr>
                </a:solidFill>
                <a:latin typeface="Consolas" panose="020B0609020204030204" pitchFamily="49" charset="0"/>
              </a:rPr>
              <a:t> </a:t>
            </a:r>
            <a:r>
              <a:rPr lang="en-US" sz="2000" dirty="0">
                <a:solidFill>
                  <a:schemeClr val="bg1"/>
                </a:solidFill>
                <a:latin typeface="Consolas" panose="020B0609020204030204" pitchFamily="49" charset="0"/>
              </a:rPr>
              <a:t>files </a:t>
            </a:r>
          </a:p>
          <a:p>
            <a:pPr lvl="1">
              <a:lnSpc>
                <a:spcPct val="150000"/>
              </a:lnSpc>
            </a:pPr>
            <a:r>
              <a:rPr lang="en-US" sz="2000" dirty="0">
                <a:solidFill>
                  <a:schemeClr val="bg1"/>
                </a:solidFill>
                <a:latin typeface="Consolas" panose="020B0609020204030204" pitchFamily="49" charset="0"/>
              </a:rPr>
              <a:t>		      </a:t>
            </a:r>
            <a:r>
              <a:rPr lang="en-US" sz="2000" dirty="0">
                <a:solidFill>
                  <a:schemeClr val="bg1">
                    <a:lumMod val="75000"/>
                  </a:schemeClr>
                </a:solidFill>
                <a:latin typeface="Consolas" panose="020B0609020204030204" pitchFamily="49" charset="0"/>
              </a:rPr>
              <a:t>(You can use </a:t>
            </a:r>
            <a:r>
              <a:rPr lang="en-US" sz="2000" dirty="0">
                <a:solidFill>
                  <a:schemeClr val="accent4">
                    <a:lumMod val="60000"/>
                    <a:lumOff val="40000"/>
                  </a:schemeClr>
                </a:solidFill>
                <a:latin typeface="Consolas" panose="020B0609020204030204" pitchFamily="49" charset="0"/>
              </a:rPr>
              <a:t>lib</a:t>
            </a:r>
            <a:r>
              <a:rPr lang="en-US" sz="2000" dirty="0">
                <a:solidFill>
                  <a:schemeClr val="bg1">
                    <a:lumMod val="75000"/>
                  </a:schemeClr>
                </a:solidFill>
                <a:latin typeface="Consolas" panose="020B0609020204030204" pitchFamily="49" charset="0"/>
              </a:rPr>
              <a:t>/ too for separating interfaces - </a:t>
            </a:r>
            <a:r>
              <a:rPr lang="en-US" sz="2000" dirty="0">
                <a:solidFill>
                  <a:schemeClr val="accent6">
                    <a:lumMod val="40000"/>
                    <a:lumOff val="60000"/>
                  </a:schemeClr>
                </a:solidFill>
                <a:latin typeface="Consolas" panose="020B0609020204030204" pitchFamily="49" charset="0"/>
              </a:rPr>
              <a:t>.h</a:t>
            </a:r>
            <a:r>
              <a:rPr lang="en-US" sz="2000" dirty="0">
                <a:solidFill>
                  <a:schemeClr val="bg1">
                    <a:lumMod val="75000"/>
                  </a:schemeClr>
                </a:solidFill>
                <a:latin typeface="Consolas" panose="020B0609020204030204" pitchFamily="49" charset="0"/>
              </a:rPr>
              <a:t>)</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test</a:t>
            </a:r>
            <a:r>
              <a:rPr lang="en-US" sz="2000" dirty="0">
                <a:solidFill>
                  <a:schemeClr val="bg1"/>
                </a:solidFill>
                <a:latin typeface="Consolas" panose="020B0609020204030204" pitchFamily="49" charset="0"/>
              </a:rPr>
              <a:t> – contains test files</a:t>
            </a:r>
            <a:endParaRPr lang="en-US" sz="2000" dirty="0">
              <a:solidFill>
                <a:schemeClr val="accent4">
                  <a:lumMod val="60000"/>
                  <a:lumOff val="40000"/>
                </a:schemeClr>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build</a:t>
            </a:r>
            <a:r>
              <a:rPr lang="en-US" sz="2000" dirty="0">
                <a:solidFill>
                  <a:schemeClr val="bg1"/>
                </a:solidFill>
                <a:latin typeface="Consolas" panose="020B0609020204030204" pitchFamily="49" charset="0"/>
              </a:rPr>
              <a:t> – contains executables (e.g. </a:t>
            </a:r>
            <a:r>
              <a:rPr lang="en-US" sz="2000" dirty="0">
                <a:solidFill>
                  <a:schemeClr val="accent6">
                    <a:lumMod val="40000"/>
                    <a:lumOff val="60000"/>
                  </a:schemeClr>
                </a:solidFill>
                <a:latin typeface="Consolas" panose="020B0609020204030204" pitchFamily="49" charset="0"/>
              </a:rPr>
              <a:t>.exe</a:t>
            </a:r>
            <a:r>
              <a:rPr lang="en-US" sz="2000" dirty="0">
                <a:solidFill>
                  <a:schemeClr val="bg1"/>
                </a:solidFill>
                <a:latin typeface="Consolas" panose="020B0609020204030204" pitchFamily="49" charset="0"/>
              </a:rPr>
              <a:t>)</a:t>
            </a:r>
          </a:p>
          <a:p>
            <a:pPr lvl="1">
              <a:lnSpc>
                <a:spcPct val="150000"/>
              </a:lnSpc>
            </a:pPr>
            <a:endParaRPr lang="en-US" sz="2000" dirty="0">
              <a:solidFill>
                <a:schemeClr val="bg1"/>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bg1"/>
                </a:solidFill>
                <a:latin typeface="Consolas" panose="020B0609020204030204" pitchFamily="49" charset="0"/>
              </a:rPr>
              <a:t>Know basic commands on compilation through command line:</a:t>
            </a:r>
          </a:p>
          <a:p>
            <a:pPr marL="1485900" lvl="2" indent="-571500">
              <a:lnSpc>
                <a:spcPct val="150000"/>
              </a:lnSpc>
              <a:buFont typeface="Wingdings" panose="05000000000000000000" pitchFamily="2" charset="2"/>
              <a:buChar char="§"/>
            </a:pPr>
            <a:r>
              <a:rPr lang="en-US" sz="2000" dirty="0">
                <a:solidFill>
                  <a:schemeClr val="accent5">
                    <a:lumMod val="40000"/>
                    <a:lumOff val="60000"/>
                  </a:schemeClr>
                </a:solidFill>
                <a:latin typeface="Consolas" panose="020B0609020204030204" pitchFamily="49" charset="0"/>
              </a:rPr>
              <a:t>cd</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ls</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mv</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g++,</a:t>
            </a:r>
            <a:r>
              <a:rPr lang="en-US" sz="2000" dirty="0">
                <a:solidFill>
                  <a:schemeClr val="bg1"/>
                </a:solidFill>
                <a:latin typeface="Consolas" panose="020B0609020204030204" pitchFamily="49" charset="0"/>
              </a:rPr>
              <a:t> </a:t>
            </a:r>
            <a:r>
              <a:rPr lang="en-US" sz="2000" dirty="0" err="1">
                <a:solidFill>
                  <a:schemeClr val="accent5">
                    <a:lumMod val="40000"/>
                    <a:lumOff val="60000"/>
                  </a:schemeClr>
                </a:solidFill>
                <a:latin typeface="Consolas" panose="020B0609020204030204" pitchFamily="49" charset="0"/>
              </a:rPr>
              <a:t>pwd</a:t>
            </a:r>
            <a:r>
              <a:rPr lang="en-US" sz="2000" dirty="0">
                <a:solidFill>
                  <a:schemeClr val="accent5">
                    <a:lumMod val="40000"/>
                    <a:lumOff val="60000"/>
                  </a:schemeClr>
                </a:solidFill>
                <a:latin typeface="Consolas" panose="020B0609020204030204" pitchFamily="49" charset="0"/>
              </a:rPr>
              <a:t> …</a:t>
            </a: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20</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5" name="TextBox 4">
            <a:extLst>
              <a:ext uri="{FF2B5EF4-FFF2-40B4-BE49-F238E27FC236}">
                <a16:creationId xmlns:a16="http://schemas.microsoft.com/office/drawing/2014/main" id="{59E7BFDD-3E73-F20D-5F77-DEF362384146}"/>
              </a:ext>
            </a:extLst>
          </p:cNvPr>
          <p:cNvSpPr txBox="1"/>
          <p:nvPr/>
        </p:nvSpPr>
        <p:spPr>
          <a:xfrm>
            <a:off x="1598080" y="6190113"/>
            <a:ext cx="9525000" cy="430887"/>
          </a:xfrm>
          <a:prstGeom prst="rect">
            <a:avLst/>
          </a:prstGeom>
          <a:noFill/>
        </p:spPr>
        <p:txBody>
          <a:bodyPr wrap="square">
            <a:spAutoFit/>
          </a:bodyPr>
          <a:lstStyle/>
          <a:p>
            <a:pPr algn="ctr"/>
            <a:r>
              <a:rPr lang="en-US" sz="1100"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https://cplusplus.com/forum/beginner/261697</a:t>
            </a:r>
            <a:endParaRPr lang="en-US" sz="1100" dirty="0">
              <a:solidFill>
                <a:srgbClr val="1D9EFF"/>
              </a:solidFill>
              <a:latin typeface="Consolas" panose="020B0609020204030204" pitchFamily="49" charset="0"/>
            </a:endParaRPr>
          </a:p>
          <a:p>
            <a:pPr algn="ctr"/>
            <a:r>
              <a:rPr lang="en-US" sz="1100"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https://stackoverflow.com/questions/2360734/whats-a-good-directory-structure-for-larger-c-projects-using-makefile</a:t>
            </a:r>
            <a:endParaRPr lang="en-US" sz="1100"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1788214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Textbook (Optional)</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73DD7D7B-8B09-465E-8F97-AA0073F83895}"/>
              </a:ext>
            </a:extLst>
          </p:cNvPr>
          <p:cNvSpPr/>
          <p:nvPr/>
        </p:nvSpPr>
        <p:spPr>
          <a:xfrm>
            <a:off x="1084082" y="1690688"/>
            <a:ext cx="10831398" cy="2952347"/>
          </a:xfrm>
          <a:prstGeom prst="rect">
            <a:avLst/>
          </a:prstGeom>
        </p:spPr>
        <p:txBody>
          <a:bodyPr wrap="square">
            <a:spAutoFit/>
          </a:bodyPr>
          <a:lstStyle/>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Data Structures and Algorithm Analysis in C++</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Mark Allen Weiss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Fourth edition, 2014, ISBN 9780132847377</a:t>
            </a:r>
          </a:p>
          <a:p>
            <a:pPr marL="742950" marR="0" lvl="1" indent="-285750">
              <a:lnSpc>
                <a:spcPct val="150000"/>
              </a:lnSpc>
              <a:spcBef>
                <a:spcPts val="0"/>
              </a:spcBef>
              <a:spcAft>
                <a:spcPts val="0"/>
              </a:spcAft>
              <a:buFont typeface="Courier New" panose="02070309020205020404" pitchFamily="49" charset="0"/>
              <a:buChar char="o"/>
            </a:pPr>
            <a:endParaRPr lang="en-US" sz="1200" dirty="0">
              <a:solidFill>
                <a:schemeClr val="bg1"/>
              </a:solidFill>
              <a:latin typeface="Gotham Bold" pitchFamily="50"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err="1">
                <a:solidFill>
                  <a:srgbClr val="F16000"/>
                </a:solidFill>
                <a:latin typeface="Gotham Bold" pitchFamily="50" charset="0"/>
                <a:ea typeface="Times New Roman" panose="02020603050405020304" pitchFamily="18" charset="0"/>
                <a:cs typeface="Times New Roman" panose="02020603050405020304" pitchFamily="18" charset="0"/>
              </a:rPr>
              <a:t>OpenDSA</a:t>
            </a: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 Book </a:t>
            </a:r>
          </a:p>
          <a:p>
            <a:pPr marL="742950" lvl="1" indent="-285750">
              <a:lnSpc>
                <a:spcPct val="150000"/>
              </a:lnSpc>
              <a:buClr>
                <a:schemeClr val="bg1"/>
              </a:buClr>
              <a:buFont typeface="Courier New" panose="02070309020205020404" pitchFamily="49" charset="0"/>
              <a:buChar char="o"/>
            </a:pP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https://opendsa-server.cs.vt.edu/OpenDSA/Books/Everything/html/index.html</a:t>
            </a: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A0517794-912F-BEAB-97CE-8EC296C72F4B}"/>
              </a:ext>
            </a:extLst>
          </p:cNvPr>
          <p:cNvSpPr>
            <a:spLocks noGrp="1"/>
          </p:cNvSpPr>
          <p:nvPr>
            <p:ph type="sldNum" sz="quarter" idx="12"/>
          </p:nvPr>
        </p:nvSpPr>
        <p:spPr/>
        <p:txBody>
          <a:bodyPr/>
          <a:lstStyle/>
          <a:p>
            <a:fld id="{017C28E0-2F8B-4999-AEA2-B3AA3AE8994F}" type="slidenum">
              <a:rPr lang="en-US" smtClean="0"/>
              <a:t>21</a:t>
            </a:fld>
            <a:endParaRPr lang="en-US"/>
          </a:p>
        </p:txBody>
      </p:sp>
      <p:grpSp>
        <p:nvGrpSpPr>
          <p:cNvPr id="5" name="Group 4">
            <a:extLst>
              <a:ext uri="{FF2B5EF4-FFF2-40B4-BE49-F238E27FC236}">
                <a16:creationId xmlns:a16="http://schemas.microsoft.com/office/drawing/2014/main" id="{881D0B87-3F54-6EF3-44D5-CFB27BCD839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1F4618-928E-2114-9403-275BC7337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B376FB15-D976-CBE2-6961-3C62CB87B35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66575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Feedback</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E91743F5-7965-49E7-97D2-8731D2299E77}"/>
              </a:ext>
            </a:extLst>
          </p:cNvPr>
          <p:cNvSpPr/>
          <p:nvPr/>
        </p:nvSpPr>
        <p:spPr>
          <a:xfrm>
            <a:off x="1310327" y="2103690"/>
            <a:ext cx="10291124" cy="3046988"/>
          </a:xfrm>
          <a:prstGeom prst="rect">
            <a:avLst/>
          </a:prstGeom>
        </p:spPr>
        <p:txBody>
          <a:bodyPr wrap="square">
            <a:spAutoFit/>
          </a:bodyPr>
          <a:lstStyle/>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3">
                  <a:extLst>
                    <a:ext uri="{A12FA001-AC4F-418D-AE19-62706E023703}">
                      <ahyp:hlinkClr xmlns:ahyp="http://schemas.microsoft.com/office/drawing/2018/hyperlinkcolor" val="tx"/>
                    </a:ext>
                  </a:extLst>
                </a:hlinkClick>
              </a:rPr>
              <a:t>COP 3530 Feedback Form</a:t>
            </a:r>
            <a:endParaRPr lang="en-US" sz="2400" dirty="0">
              <a:solidFill>
                <a:schemeClr val="accent5">
                  <a:lumMod val="60000"/>
                  <a:lumOff val="40000"/>
                </a:schemeClr>
              </a:solidFill>
              <a:latin typeface="Consolas" panose="020B0609020204030204" pitchFamily="49" charset="0"/>
            </a:endParaRPr>
          </a:p>
          <a:p>
            <a:pPr marL="285750" indent="-285750">
              <a:buFont typeface="Arial" panose="020B0604020202020204" pitchFamily="34" charset="0"/>
              <a:buChar char="•"/>
            </a:pPr>
            <a:endParaRPr lang="en-US" sz="2400" dirty="0">
              <a:solidFill>
                <a:srgbClr val="0079D4"/>
              </a:solidFill>
              <a:latin typeface="Consolas" panose="020B0609020204030204" pitchFamily="49" charset="0"/>
            </a:endParaRPr>
          </a:p>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4">
                  <a:extLst>
                    <a:ext uri="{A12FA001-AC4F-418D-AE19-62706E023703}">
                      <ahyp:hlinkClr xmlns:ahyp="http://schemas.microsoft.com/office/drawing/2018/hyperlinkcolor" val="tx"/>
                    </a:ext>
                  </a:extLst>
                </a:hlinkClick>
              </a:rPr>
              <a:t>Bug Bounty Program</a:t>
            </a:r>
            <a:endParaRPr lang="en-US" sz="2400" dirty="0">
              <a:solidFill>
                <a:schemeClr val="bg1"/>
              </a:solidFill>
              <a:latin typeface="Consolas" panose="020B0609020204030204" pitchFamily="49" charset="0"/>
            </a:endParaRPr>
          </a:p>
          <a:p>
            <a:pPr marL="342900" indent="-342900">
              <a:buClr>
                <a:srgbClr val="0079D4"/>
              </a:buClr>
              <a:buFont typeface="Wingdings" panose="05000000000000000000" pitchFamily="2" charset="2"/>
              <a:buChar char="§"/>
            </a:pPr>
            <a:endParaRPr lang="en-US" sz="2000" dirty="0">
              <a:solidFill>
                <a:srgbClr val="F16000"/>
              </a:solidFill>
              <a:latin typeface="Gotham Bold" pitchFamily="50" charset="0"/>
            </a:endParaRP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Quiz is not accessible due to a locked module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Typo in one of the quizzes/project descriptions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Incorrect solution in a certain test case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An accessibility bug such as no headings in documents for screen-readers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the algorithm has an off-by-one error</a:t>
            </a:r>
          </a:p>
        </p:txBody>
      </p:sp>
      <p:sp>
        <p:nvSpPr>
          <p:cNvPr id="3" name="Slide Number Placeholder 2">
            <a:extLst>
              <a:ext uri="{FF2B5EF4-FFF2-40B4-BE49-F238E27FC236}">
                <a16:creationId xmlns:a16="http://schemas.microsoft.com/office/drawing/2014/main" id="{B40A996A-CC94-0ACA-34CF-1AC2A6C30A9A}"/>
              </a:ext>
            </a:extLst>
          </p:cNvPr>
          <p:cNvSpPr>
            <a:spLocks noGrp="1"/>
          </p:cNvSpPr>
          <p:nvPr>
            <p:ph type="sldNum" sz="quarter" idx="12"/>
          </p:nvPr>
        </p:nvSpPr>
        <p:spPr/>
        <p:txBody>
          <a:bodyPr/>
          <a:lstStyle/>
          <a:p>
            <a:fld id="{017C28E0-2F8B-4999-AEA2-B3AA3AE8994F}" type="slidenum">
              <a:rPr lang="en-US" smtClean="0"/>
              <a:t>22</a:t>
            </a:fld>
            <a:endParaRPr lang="en-US"/>
          </a:p>
        </p:txBody>
      </p:sp>
      <p:grpSp>
        <p:nvGrpSpPr>
          <p:cNvPr id="5" name="Group 4">
            <a:extLst>
              <a:ext uri="{FF2B5EF4-FFF2-40B4-BE49-F238E27FC236}">
                <a16:creationId xmlns:a16="http://schemas.microsoft.com/office/drawing/2014/main" id="{1C51504E-E8B4-77D8-13E0-DB747EB662B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4C52CB-E907-4535-12EA-8402EF6B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469AC63-B1E2-F657-5BA6-46C1C0499C0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682468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Expectations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757E7020-32B6-4FDB-A655-21CF3BC7B28B}"/>
              </a:ext>
            </a:extLst>
          </p:cNvPr>
          <p:cNvSpPr txBox="1"/>
          <p:nvPr/>
        </p:nvSpPr>
        <p:spPr>
          <a:xfrm>
            <a:off x="1404593" y="2037465"/>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We want you to focus on</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Correctness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Clean, readable, tested, and documented code </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Secondary focus on optimization</a:t>
            </a:r>
          </a:p>
        </p:txBody>
      </p:sp>
      <p:sp>
        <p:nvSpPr>
          <p:cNvPr id="4" name="TextBox 3">
            <a:extLst>
              <a:ext uri="{FF2B5EF4-FFF2-40B4-BE49-F238E27FC236}">
                <a16:creationId xmlns:a16="http://schemas.microsoft.com/office/drawing/2014/main" id="{09A46902-E689-495A-9D75-2959B78E6AD0}"/>
              </a:ext>
            </a:extLst>
          </p:cNvPr>
          <p:cNvSpPr txBox="1"/>
          <p:nvPr/>
        </p:nvSpPr>
        <p:spPr>
          <a:xfrm>
            <a:off x="1404592" y="4235481"/>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The course will not cover</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Mathematical Proofs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Design Patterns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Competitive Programming</a:t>
            </a:r>
          </a:p>
        </p:txBody>
      </p:sp>
      <p:sp>
        <p:nvSpPr>
          <p:cNvPr id="5" name="Slide Number Placeholder 4">
            <a:extLst>
              <a:ext uri="{FF2B5EF4-FFF2-40B4-BE49-F238E27FC236}">
                <a16:creationId xmlns:a16="http://schemas.microsoft.com/office/drawing/2014/main" id="{376053A2-C1B7-8BBB-AAC0-4D6B30E0D033}"/>
              </a:ext>
            </a:extLst>
          </p:cNvPr>
          <p:cNvSpPr>
            <a:spLocks noGrp="1"/>
          </p:cNvSpPr>
          <p:nvPr>
            <p:ph type="sldNum" sz="quarter" idx="12"/>
          </p:nvPr>
        </p:nvSpPr>
        <p:spPr/>
        <p:txBody>
          <a:bodyPr/>
          <a:lstStyle/>
          <a:p>
            <a:fld id="{017C28E0-2F8B-4999-AEA2-B3AA3AE8994F}" type="slidenum">
              <a:rPr lang="en-US" smtClean="0"/>
              <a:t>23</a:t>
            </a:fld>
            <a:endParaRPr lang="en-US"/>
          </a:p>
        </p:txBody>
      </p:sp>
      <p:grpSp>
        <p:nvGrpSpPr>
          <p:cNvPr id="6" name="Group 5">
            <a:extLst>
              <a:ext uri="{FF2B5EF4-FFF2-40B4-BE49-F238E27FC236}">
                <a16:creationId xmlns:a16="http://schemas.microsoft.com/office/drawing/2014/main" id="{FC00EE0D-E8E1-482B-7DAB-EC537D0D548F}"/>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8945AF40-035F-0374-4F43-40CA0FA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C7C9BAF1-4394-2CB4-F21D-2F2D1752BE7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15586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2453429"/>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Conceptual Quizzes and Exams: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No discussion at the conceptual level</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24</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74620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4669420"/>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Programming Quiz questions: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or as a pair (Select a buddy in Week 1).</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The buddy must remain the same for the entire course.</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The course staff can help you on syntax issues, but we will not help you with semantic and logic issues for quizzes.</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Cite that you worked with a buddy in Line 1 of your code and add their name.</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a:t>
            </a:r>
            <a:r>
              <a:rPr lang="en-US" sz="1600" dirty="0">
                <a:solidFill>
                  <a:schemeClr val="bg1"/>
                </a:solidFill>
                <a:latin typeface="Consolas" panose="020B0609020204030204" pitchFamily="49" charset="0"/>
              </a:rPr>
              <a:t>in the C++ library. For example, using the documentation listed here is fine: https://www.cplusplus.com/reference/ or https://en.cppreference.com/w/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25</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425718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26510" y="1606922"/>
            <a:ext cx="10766421" cy="488595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1 and 2: </a:t>
            </a:r>
          </a:p>
          <a:p>
            <a:pPr>
              <a:lnSpc>
                <a:spcPct val="150000"/>
              </a:lnSpc>
            </a:pPr>
            <a:endParaRPr lang="en-US" sz="5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Discussion at the conceptual level is fine if you are stuck with no sharing/viewing of code</a:t>
            </a:r>
          </a:p>
          <a:p>
            <a:pPr>
              <a:lnSpc>
                <a:spcPct val="150000"/>
              </a:lnSpc>
            </a:pPr>
            <a:endParaRPr lang="en-US" sz="1600" dirty="0">
              <a:solidFill>
                <a:srgbClr val="EB6E19"/>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discuss conceptually </a:t>
            </a:r>
            <a:r>
              <a:rPr lang="en-US" sz="1600" dirty="0">
                <a:solidFill>
                  <a:schemeClr val="bg1"/>
                </a:solidFill>
                <a:latin typeface="Consolas" panose="020B0609020204030204" pitchFamily="49" charset="0"/>
              </a:rPr>
              <a:t>without discussing any code with a peer provided you cite the peer with who you discussed it. Such discussions should be held </a:t>
            </a:r>
            <a:r>
              <a:rPr lang="en-US" sz="1600" dirty="0">
                <a:solidFill>
                  <a:srgbClr val="EB6E19"/>
                </a:solidFill>
                <a:latin typeface="Consolas" panose="020B0609020204030204" pitchFamily="49" charset="0"/>
              </a:rPr>
              <a:t>on a whiteboard </a:t>
            </a:r>
            <a:r>
              <a:rPr lang="en-US" sz="1600" dirty="0">
                <a:solidFill>
                  <a:schemeClr val="bg1"/>
                </a:solidFill>
                <a:latin typeface="Consolas" panose="020B0609020204030204" pitchFamily="49" charset="0"/>
              </a:rPr>
              <a:t>using explanation figures/pseudo-codes or through talking.</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 </a:t>
            </a:r>
            <a:r>
              <a:rPr lang="en-US" sz="1600" dirty="0">
                <a:solidFill>
                  <a:srgbClr val="EB6E19"/>
                </a:solidFill>
                <a:latin typeface="Consolas" panose="020B0609020204030204" pitchFamily="49" charset="0"/>
              </a:rPr>
              <a:t>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in the C++ library</a:t>
            </a:r>
            <a:r>
              <a:rPr lang="en-US" sz="1600" dirty="0">
                <a:solidFill>
                  <a:schemeClr val="bg1"/>
                </a:solidFill>
                <a:latin typeface="Consolas" panose="020B0609020204030204" pitchFamily="49" charset="0"/>
              </a:rPr>
              <a:t>. For example, using the documentation listed here is fine: https://www.cplusplus.com/reference/ or https://en.cppreference.com/w/ </a:t>
            </a:r>
          </a:p>
          <a:p>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D7669F3B-E679-BBF5-1248-CE3327CABA3E}"/>
              </a:ext>
            </a:extLst>
          </p:cNvPr>
          <p:cNvSpPr>
            <a:spLocks noGrp="1"/>
          </p:cNvSpPr>
          <p:nvPr>
            <p:ph type="sldNum" sz="quarter" idx="12"/>
          </p:nvPr>
        </p:nvSpPr>
        <p:spPr/>
        <p:txBody>
          <a:bodyPr/>
          <a:lstStyle/>
          <a:p>
            <a:fld id="{017C28E0-2F8B-4999-AEA2-B3AA3AE8994F}" type="slidenum">
              <a:rPr lang="en-US" smtClean="0"/>
              <a:t>26</a:t>
            </a:fld>
            <a:endParaRPr lang="en-US"/>
          </a:p>
        </p:txBody>
      </p:sp>
      <p:grpSp>
        <p:nvGrpSpPr>
          <p:cNvPr id="5" name="Group 4">
            <a:extLst>
              <a:ext uri="{FF2B5EF4-FFF2-40B4-BE49-F238E27FC236}">
                <a16:creationId xmlns:a16="http://schemas.microsoft.com/office/drawing/2014/main" id="{CE35C385-B00B-65C8-7DF6-E18017BDC89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9C081BB-20B5-7812-DBAE-FD7AF758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44A3556B-85BF-21C6-E39E-6F789F0DF66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73276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121790" y="1741112"/>
            <a:ext cx="10369484" cy="213026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3 and Stepik ungraded questions: </a:t>
            </a:r>
          </a:p>
          <a:p>
            <a:pPr>
              <a:lnSpc>
                <a:spcPct val="150000"/>
              </a:lnSpc>
            </a:pPr>
            <a:endParaRPr lang="en-US" sz="10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It is fine to </a:t>
            </a:r>
            <a:r>
              <a:rPr lang="en-US" sz="1600" dirty="0">
                <a:solidFill>
                  <a:srgbClr val="EB6E19"/>
                </a:solidFill>
                <a:latin typeface="Consolas" panose="020B0609020204030204" pitchFamily="49" charset="0"/>
              </a:rPr>
              <a:t>collaborate with peers. </a:t>
            </a:r>
            <a:r>
              <a:rPr lang="en-US" sz="1600" dirty="0">
                <a:solidFill>
                  <a:schemeClr val="bg1"/>
                </a:solidFill>
                <a:latin typeface="Consolas" panose="020B0609020204030204" pitchFamily="49" charset="0"/>
              </a:rPr>
              <a:t>You must make sure you are not blindly copy-pasting another student’s code. Also, </a:t>
            </a:r>
            <a:r>
              <a:rPr lang="en-US" sz="1600" dirty="0">
                <a:solidFill>
                  <a:srgbClr val="EB6E19"/>
                </a:solidFill>
                <a:latin typeface="Consolas" panose="020B0609020204030204" pitchFamily="49" charset="0"/>
              </a:rPr>
              <a:t>you must cite the peer you worked </a:t>
            </a:r>
            <a:r>
              <a:rPr lang="en-US" sz="1600" dirty="0">
                <a:solidFill>
                  <a:schemeClr val="bg1"/>
                </a:solidFill>
                <a:latin typeface="Consolas" panose="020B0609020204030204" pitchFamily="49" charset="0"/>
              </a:rPr>
              <a:t>with at the code level or conceptually. </a:t>
            </a:r>
          </a:p>
          <a:p>
            <a:pPr>
              <a:lnSpc>
                <a:spcPct val="150000"/>
              </a:lnSpc>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3C26C2AD-C421-5208-54A8-28C8B8C54956}"/>
              </a:ext>
            </a:extLst>
          </p:cNvPr>
          <p:cNvSpPr>
            <a:spLocks noGrp="1"/>
          </p:cNvSpPr>
          <p:nvPr>
            <p:ph type="sldNum" sz="quarter" idx="12"/>
          </p:nvPr>
        </p:nvSpPr>
        <p:spPr/>
        <p:txBody>
          <a:bodyPr/>
          <a:lstStyle/>
          <a:p>
            <a:fld id="{017C28E0-2F8B-4999-AEA2-B3AA3AE8994F}" type="slidenum">
              <a:rPr lang="en-US" smtClean="0"/>
              <a:t>27</a:t>
            </a:fld>
            <a:endParaRPr lang="en-US"/>
          </a:p>
        </p:txBody>
      </p:sp>
      <p:grpSp>
        <p:nvGrpSpPr>
          <p:cNvPr id="5" name="Group 4">
            <a:extLst>
              <a:ext uri="{FF2B5EF4-FFF2-40B4-BE49-F238E27FC236}">
                <a16:creationId xmlns:a16="http://schemas.microsoft.com/office/drawing/2014/main" id="{44B8973C-2F56-DD6D-048D-5F2A353E0B7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92A10AE0-95ED-3B69-80D7-225B0A55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E71DAF29-A3C4-FCB0-62C0-6CB97AAF265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96368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5124480"/>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Sharing/copying, “borrowing” of code structure, looking at code from another student or providing such code, and plagiarism, in addition to other dishonest behaviors, are all considered to be academic dishonesty. </a:t>
            </a:r>
          </a:p>
          <a:p>
            <a:pPr marL="342900" indent="-342900">
              <a:buFont typeface="Wingdings" panose="05000000000000000000" pitchFamily="2" charset="2"/>
              <a:buChar char="§"/>
            </a:pPr>
            <a:endParaRPr lang="en-US" sz="1600" dirty="0">
              <a:solidFill>
                <a:srgbClr val="0079D4"/>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No information regarding the project 1 and 2, quiz, and exam solutions may be shared by students</a:t>
            </a:r>
            <a:r>
              <a:rPr lang="en-US" sz="1600" dirty="0">
                <a:solidFill>
                  <a:srgbClr val="0079D4"/>
                </a:solidFill>
                <a:latin typeface="Consolas" panose="020B0609020204030204" pitchFamily="49" charset="0"/>
              </a:rPr>
              <a:t>. </a:t>
            </a:r>
            <a:r>
              <a:rPr lang="en-US" sz="1600" dirty="0">
                <a:solidFill>
                  <a:srgbClr val="F16000"/>
                </a:solidFill>
                <a:latin typeface="Consolas" panose="020B0609020204030204" pitchFamily="49" charset="0"/>
              </a:rPr>
              <a:t>We strongly encourage that if you have doubts, visit the course staff in-office hours</a:t>
            </a:r>
            <a:r>
              <a:rPr lang="en-US" sz="1600" dirty="0">
                <a:solidFill>
                  <a:srgbClr val="0079D4"/>
                </a:solidFill>
                <a:latin typeface="Consolas" panose="020B0609020204030204" pitchFamily="49" charset="0"/>
              </a:rPr>
              <a:t>. </a:t>
            </a:r>
            <a:r>
              <a:rPr lang="en-US" sz="1600" dirty="0">
                <a:solidFill>
                  <a:srgbClr val="1D9EFF"/>
                </a:solidFill>
                <a:latin typeface="Consolas" panose="020B0609020204030204" pitchFamily="49" charset="0"/>
              </a:rPr>
              <a:t>Looking at any piece of your peer’s code, sharing files, searching for solutions found online, or using someone else to code your solution is </a:t>
            </a:r>
            <a:r>
              <a:rPr lang="en-US" sz="1600" dirty="0">
                <a:solidFill>
                  <a:srgbClr val="F16000"/>
                </a:solidFill>
                <a:latin typeface="Consolas" panose="020B0609020204030204" pitchFamily="49" charset="0"/>
              </a:rPr>
              <a:t>strictly prohibited</a:t>
            </a:r>
            <a:r>
              <a:rPr lang="en-US" sz="1600" dirty="0">
                <a:solidFill>
                  <a:srgbClr val="0079D4"/>
                </a:solidFill>
                <a:latin typeface="Consolas" panose="020B0609020204030204" pitchFamily="49" charset="0"/>
              </a:rPr>
              <a:t>. </a:t>
            </a:r>
          </a:p>
          <a:p>
            <a:pPr marL="342900" indent="-342900">
              <a:buFont typeface="Wingdings" panose="05000000000000000000" pitchFamily="2" charset="2"/>
              <a:buChar char="§"/>
            </a:pPr>
            <a:endParaRPr lang="en-US" sz="1400" dirty="0">
              <a:solidFill>
                <a:schemeClr val="bg1"/>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Penalty</a:t>
            </a:r>
          </a:p>
          <a:p>
            <a:pPr marL="342900" indent="-342900">
              <a:buFont typeface="Wingdings" panose="05000000000000000000" pitchFamily="2" charset="2"/>
              <a:buChar char="§"/>
            </a:pPr>
            <a:endParaRPr lang="en-US" sz="900" dirty="0">
              <a:solidFill>
                <a:srgbClr val="0079D4"/>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reported to the Honor Court </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E grade for the course</a:t>
            </a:r>
          </a:p>
          <a:p>
            <a:pPr marL="800100" lvl="1" indent="-342900">
              <a:buFont typeface="Wingdings" panose="05000000000000000000" pitchFamily="2" charset="2"/>
              <a:buChar char="§"/>
            </a:pPr>
            <a:endParaRPr lang="en-US" sz="1600" dirty="0">
              <a:solidFill>
                <a:srgbClr val="EB6E19"/>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Regret Clause: </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If you submit an assignment, in which you engaged in some of the unacceptable practices, you may bring it to my attention by emailing me and withdrawing your assignment within 48 hours of the submission. If you do so, I will assign a failing grade of 0 for the assignment, and you will not be reported to the administration.</a:t>
            </a:r>
          </a:p>
          <a:p>
            <a:pPr marL="800100" lvl="1" indent="-342900">
              <a:buFont typeface="Wingdings" panose="05000000000000000000" pitchFamily="2" charset="2"/>
              <a:buChar char="§"/>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28</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98059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Request for Extensions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4278094"/>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Any request for assessment extensions should be backed by official documentation (e.g., from a medical professional, etc.) and should be sent over email. Requests without documentation will be ignored. The following reasons deem ineligibility for extensions or regrades:</a:t>
            </a:r>
          </a:p>
          <a:p>
            <a:pPr marL="342900" indent="-342900">
              <a:buFont typeface="Wingdings" panose="05000000000000000000" pitchFamily="2" charset="2"/>
              <a:buChar char="§"/>
            </a:pPr>
            <a:endParaRPr lang="en-US" sz="1600" dirty="0">
              <a:solidFill>
                <a:srgbClr val="1D9EFF"/>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Failure to submit on Canvas by due date/late date.</a:t>
            </a:r>
            <a:r>
              <a:rPr lang="en-US" sz="1600" dirty="0">
                <a:solidFill>
                  <a:srgbClr val="1D9EFF"/>
                </a:solidFill>
                <a:latin typeface="Consolas" panose="020B0609020204030204" pitchFamily="49" charset="0"/>
              </a:rPr>
              <a:t> Example: If a quiz is due at 11:59 pm, and you send the file at 12:01 am, the file will not be graded. Note that most assessments are open for 4 or more days and you must start early and submit it on time. In case you miss an assignment, treat it as a learning activity and avoid that in the future.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Forgetting to turn in an assessment on time.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File naming issues or feedback issues on projects</a:t>
            </a:r>
            <a:r>
              <a:rPr lang="en-US" sz="1600" dirty="0">
                <a:solidFill>
                  <a:srgbClr val="1D9EFF"/>
                </a:solidFill>
                <a:latin typeface="Consolas" panose="020B0609020204030204" pitchFamily="49" charset="0"/>
              </a:rPr>
              <a:t>. Gradescope gives you feedback and please read it and fix your file and resubmit. Note that you have unlimited attempts on Gradescope for everything and we will not grade your files if you do not adhere to instructions on file submissions and/or if the Gradescope scores your file to 0. It is your responsibility to read the feedback and fix your code. In case you miss reading the feedback, treat it as a learning activity and avoid that in the future.</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29</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6427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09A2ECCF-12D6-4950-BC9E-79E6F54C7D8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6">
            <a:extLst>
              <a:ext uri="{FF2B5EF4-FFF2-40B4-BE49-F238E27FC236}">
                <a16:creationId xmlns:a16="http://schemas.microsoft.com/office/drawing/2014/main" id="{3AAC0C02-0770-4B81-B53E-9227A1039A24}"/>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B32BFFB-068D-C515-A87E-45860F3241C6}"/>
              </a:ext>
            </a:extLst>
          </p:cNvPr>
          <p:cNvPicPr>
            <a:picLocks noChangeAspect="1"/>
          </p:cNvPicPr>
          <p:nvPr/>
        </p:nvPicPr>
        <p:blipFill rotWithShape="1">
          <a:blip r:embed="rId3"/>
          <a:srcRect l="30694" t="25833" r="33889" b="41250"/>
          <a:stretch/>
        </p:blipFill>
        <p:spPr>
          <a:xfrm>
            <a:off x="1935546" y="1605242"/>
            <a:ext cx="1279003" cy="1188720"/>
          </a:xfrm>
          <a:prstGeom prst="rect">
            <a:avLst/>
          </a:prstGeom>
        </p:spPr>
      </p:pic>
      <p:pic>
        <p:nvPicPr>
          <p:cNvPr id="5" name="Picture 4">
            <a:extLst>
              <a:ext uri="{FF2B5EF4-FFF2-40B4-BE49-F238E27FC236}">
                <a16:creationId xmlns:a16="http://schemas.microsoft.com/office/drawing/2014/main" id="{16191BF6-7CDA-6EFB-7F5E-81722BA27392}"/>
              </a:ext>
            </a:extLst>
          </p:cNvPr>
          <p:cNvPicPr>
            <a:picLocks noChangeAspect="1"/>
          </p:cNvPicPr>
          <p:nvPr/>
        </p:nvPicPr>
        <p:blipFill>
          <a:blip r:embed="rId4"/>
          <a:stretch>
            <a:fillRect/>
          </a:stretch>
        </p:blipFill>
        <p:spPr>
          <a:xfrm>
            <a:off x="4562926" y="1605242"/>
            <a:ext cx="703631" cy="1188720"/>
          </a:xfrm>
          <a:prstGeom prst="rect">
            <a:avLst/>
          </a:prstGeom>
        </p:spPr>
      </p:pic>
      <p:pic>
        <p:nvPicPr>
          <p:cNvPr id="7" name="Picture 6">
            <a:extLst>
              <a:ext uri="{FF2B5EF4-FFF2-40B4-BE49-F238E27FC236}">
                <a16:creationId xmlns:a16="http://schemas.microsoft.com/office/drawing/2014/main" id="{B0E24D23-08E7-2F3E-CC91-05EAE8B50E91}"/>
              </a:ext>
            </a:extLst>
          </p:cNvPr>
          <p:cNvPicPr>
            <a:picLocks noChangeAspect="1"/>
          </p:cNvPicPr>
          <p:nvPr/>
        </p:nvPicPr>
        <p:blipFill>
          <a:blip r:embed="rId5"/>
          <a:stretch>
            <a:fillRect/>
          </a:stretch>
        </p:blipFill>
        <p:spPr>
          <a:xfrm>
            <a:off x="548128" y="1605242"/>
            <a:ext cx="1188720" cy="1188720"/>
          </a:xfrm>
          <a:prstGeom prst="rect">
            <a:avLst/>
          </a:prstGeom>
        </p:spPr>
      </p:pic>
      <p:pic>
        <p:nvPicPr>
          <p:cNvPr id="10" name="Picture 9">
            <a:extLst>
              <a:ext uri="{FF2B5EF4-FFF2-40B4-BE49-F238E27FC236}">
                <a16:creationId xmlns:a16="http://schemas.microsoft.com/office/drawing/2014/main" id="{BBA26B24-4458-41C6-3929-5AA1C3EF5F08}"/>
              </a:ext>
            </a:extLst>
          </p:cNvPr>
          <p:cNvPicPr>
            <a:picLocks noChangeAspect="1"/>
          </p:cNvPicPr>
          <p:nvPr/>
        </p:nvPicPr>
        <p:blipFill>
          <a:blip r:embed="rId6"/>
          <a:stretch>
            <a:fillRect/>
          </a:stretch>
        </p:blipFill>
        <p:spPr>
          <a:xfrm>
            <a:off x="3402841" y="1605242"/>
            <a:ext cx="891540" cy="1188720"/>
          </a:xfrm>
          <a:prstGeom prst="rect">
            <a:avLst/>
          </a:prstGeom>
        </p:spPr>
      </p:pic>
      <p:pic>
        <p:nvPicPr>
          <p:cNvPr id="11" name="Picture 10">
            <a:extLst>
              <a:ext uri="{FF2B5EF4-FFF2-40B4-BE49-F238E27FC236}">
                <a16:creationId xmlns:a16="http://schemas.microsoft.com/office/drawing/2014/main" id="{812FA9B7-2F99-3A60-E82E-D7E1F18DF706}"/>
              </a:ext>
            </a:extLst>
          </p:cNvPr>
          <p:cNvPicPr>
            <a:picLocks noChangeAspect="1"/>
          </p:cNvPicPr>
          <p:nvPr/>
        </p:nvPicPr>
        <p:blipFill>
          <a:blip r:embed="rId7"/>
          <a:stretch>
            <a:fillRect/>
          </a:stretch>
        </p:blipFill>
        <p:spPr>
          <a:xfrm>
            <a:off x="6856670" y="1647965"/>
            <a:ext cx="886721" cy="1188720"/>
          </a:xfrm>
          <a:prstGeom prst="rect">
            <a:avLst/>
          </a:prstGeom>
        </p:spPr>
      </p:pic>
      <p:pic>
        <p:nvPicPr>
          <p:cNvPr id="15" name="Picture 14">
            <a:extLst>
              <a:ext uri="{FF2B5EF4-FFF2-40B4-BE49-F238E27FC236}">
                <a16:creationId xmlns:a16="http://schemas.microsoft.com/office/drawing/2014/main" id="{04BAF7CC-7761-E169-6341-89B0590AF4EC}"/>
              </a:ext>
            </a:extLst>
          </p:cNvPr>
          <p:cNvPicPr>
            <a:picLocks noChangeAspect="1"/>
          </p:cNvPicPr>
          <p:nvPr/>
        </p:nvPicPr>
        <p:blipFill>
          <a:blip r:embed="rId8"/>
          <a:stretch>
            <a:fillRect/>
          </a:stretch>
        </p:blipFill>
        <p:spPr>
          <a:xfrm>
            <a:off x="8010542" y="1669327"/>
            <a:ext cx="891540" cy="1188720"/>
          </a:xfrm>
          <a:prstGeom prst="rect">
            <a:avLst/>
          </a:prstGeom>
        </p:spPr>
      </p:pic>
      <p:pic>
        <p:nvPicPr>
          <p:cNvPr id="17" name="Picture 16">
            <a:extLst>
              <a:ext uri="{FF2B5EF4-FFF2-40B4-BE49-F238E27FC236}">
                <a16:creationId xmlns:a16="http://schemas.microsoft.com/office/drawing/2014/main" id="{8A9F3CBB-7669-32E4-2863-16A9D180F2B2}"/>
              </a:ext>
            </a:extLst>
          </p:cNvPr>
          <p:cNvPicPr>
            <a:picLocks noChangeAspect="1"/>
          </p:cNvPicPr>
          <p:nvPr/>
        </p:nvPicPr>
        <p:blipFill>
          <a:blip r:embed="rId9"/>
          <a:stretch>
            <a:fillRect/>
          </a:stretch>
        </p:blipFill>
        <p:spPr>
          <a:xfrm>
            <a:off x="5448624" y="1625231"/>
            <a:ext cx="1188720" cy="1188720"/>
          </a:xfrm>
          <a:prstGeom prst="rect">
            <a:avLst/>
          </a:prstGeom>
        </p:spPr>
      </p:pic>
      <p:pic>
        <p:nvPicPr>
          <p:cNvPr id="22" name="Picture 21">
            <a:extLst>
              <a:ext uri="{FF2B5EF4-FFF2-40B4-BE49-F238E27FC236}">
                <a16:creationId xmlns:a16="http://schemas.microsoft.com/office/drawing/2014/main" id="{F01CEA73-FBAD-A090-84F3-52BBA51AC7BA}"/>
              </a:ext>
            </a:extLst>
          </p:cNvPr>
          <p:cNvPicPr>
            <a:picLocks noChangeAspect="1"/>
          </p:cNvPicPr>
          <p:nvPr/>
        </p:nvPicPr>
        <p:blipFill>
          <a:blip r:embed="rId10"/>
          <a:stretch>
            <a:fillRect/>
          </a:stretch>
        </p:blipFill>
        <p:spPr>
          <a:xfrm>
            <a:off x="10660958" y="1647965"/>
            <a:ext cx="891540" cy="1188720"/>
          </a:xfrm>
          <a:prstGeom prst="rect">
            <a:avLst/>
          </a:prstGeom>
        </p:spPr>
      </p:pic>
      <p:sp>
        <p:nvSpPr>
          <p:cNvPr id="23" name="TextBox 22">
            <a:extLst>
              <a:ext uri="{FF2B5EF4-FFF2-40B4-BE49-F238E27FC236}">
                <a16:creationId xmlns:a16="http://schemas.microsoft.com/office/drawing/2014/main" id="{FE497547-D466-01F9-F341-58A7CC7DF002}"/>
              </a:ext>
            </a:extLst>
          </p:cNvPr>
          <p:cNvSpPr txBox="1"/>
          <p:nvPr/>
        </p:nvSpPr>
        <p:spPr>
          <a:xfrm>
            <a:off x="333375" y="2858047"/>
            <a:ext cx="11344275" cy="646331"/>
          </a:xfrm>
          <a:prstGeom prst="rect">
            <a:avLst/>
          </a:prstGeom>
          <a:noFill/>
        </p:spPr>
        <p:txBody>
          <a:bodyPr wrap="square" rtlCol="0">
            <a:spAutoFit/>
          </a:bodyPr>
          <a:lstStyle/>
          <a:p>
            <a:r>
              <a:rPr lang="en-US" dirty="0">
                <a:solidFill>
                  <a:srgbClr val="EB6E19"/>
                </a:solidFill>
                <a:latin typeface="Consolas" panose="020B0609020204030204" pitchFamily="49" charset="0"/>
              </a:rPr>
              <a:t>   Emily     Matthew    Lauren    Amay     Brian     Karen    Ananya    </a:t>
            </a:r>
            <a:r>
              <a:rPr lang="en-US" dirty="0" err="1">
                <a:solidFill>
                  <a:srgbClr val="EB6E19"/>
                </a:solidFill>
                <a:latin typeface="Consolas" panose="020B0609020204030204" pitchFamily="49" charset="0"/>
              </a:rPr>
              <a:t>Shiyu</a:t>
            </a:r>
            <a:r>
              <a:rPr lang="en-US" dirty="0">
                <a:solidFill>
                  <a:srgbClr val="EB6E19"/>
                </a:solidFill>
                <a:latin typeface="Consolas" panose="020B0609020204030204" pitchFamily="49" charset="0"/>
              </a:rPr>
              <a:t>       Alexa</a:t>
            </a:r>
          </a:p>
        </p:txBody>
      </p:sp>
      <p:grpSp>
        <p:nvGrpSpPr>
          <p:cNvPr id="30" name="Group 29">
            <a:extLst>
              <a:ext uri="{FF2B5EF4-FFF2-40B4-BE49-F238E27FC236}">
                <a16:creationId xmlns:a16="http://schemas.microsoft.com/office/drawing/2014/main" id="{DA0273B3-7E28-632A-859E-9AF6980B1517}"/>
              </a:ext>
            </a:extLst>
          </p:cNvPr>
          <p:cNvGrpSpPr/>
          <p:nvPr/>
        </p:nvGrpSpPr>
        <p:grpSpPr>
          <a:xfrm>
            <a:off x="333375" y="3649309"/>
            <a:ext cx="11344275" cy="1588223"/>
            <a:chOff x="423862" y="3257550"/>
            <a:chExt cx="11344275" cy="1588223"/>
          </a:xfrm>
        </p:grpSpPr>
        <p:pic>
          <p:nvPicPr>
            <p:cNvPr id="12" name="Picture 11">
              <a:extLst>
                <a:ext uri="{FF2B5EF4-FFF2-40B4-BE49-F238E27FC236}">
                  <a16:creationId xmlns:a16="http://schemas.microsoft.com/office/drawing/2014/main" id="{F23717D2-EDD8-C9F0-DFAB-91228A4914B7}"/>
                </a:ext>
              </a:extLst>
            </p:cNvPr>
            <p:cNvPicPr>
              <a:picLocks noChangeAspect="1"/>
            </p:cNvPicPr>
            <p:nvPr/>
          </p:nvPicPr>
          <p:blipFill>
            <a:blip r:embed="rId11"/>
            <a:stretch>
              <a:fillRect/>
            </a:stretch>
          </p:blipFill>
          <p:spPr>
            <a:xfrm>
              <a:off x="816921" y="3257550"/>
              <a:ext cx="936117" cy="1188720"/>
            </a:xfrm>
            <a:prstGeom prst="rect">
              <a:avLst/>
            </a:prstGeom>
          </p:spPr>
        </p:pic>
        <p:pic>
          <p:nvPicPr>
            <p:cNvPr id="13" name="Picture 12">
              <a:extLst>
                <a:ext uri="{FF2B5EF4-FFF2-40B4-BE49-F238E27FC236}">
                  <a16:creationId xmlns:a16="http://schemas.microsoft.com/office/drawing/2014/main" id="{22E3EDE1-ADE6-C077-729D-B3F689AA1A67}"/>
                </a:ext>
              </a:extLst>
            </p:cNvPr>
            <p:cNvPicPr>
              <a:picLocks noChangeAspect="1"/>
            </p:cNvPicPr>
            <p:nvPr/>
          </p:nvPicPr>
          <p:blipFill>
            <a:blip r:embed="rId12"/>
            <a:stretch>
              <a:fillRect/>
            </a:stretch>
          </p:blipFill>
          <p:spPr>
            <a:xfrm>
              <a:off x="5081819" y="3257550"/>
              <a:ext cx="852699" cy="1188720"/>
            </a:xfrm>
            <a:prstGeom prst="rect">
              <a:avLst/>
            </a:prstGeom>
          </p:spPr>
        </p:pic>
        <p:pic>
          <p:nvPicPr>
            <p:cNvPr id="16" name="Picture 15">
              <a:extLst>
                <a:ext uri="{FF2B5EF4-FFF2-40B4-BE49-F238E27FC236}">
                  <a16:creationId xmlns:a16="http://schemas.microsoft.com/office/drawing/2014/main" id="{E6DCA6D9-7A38-CD60-ABF8-65DD5910C6D2}"/>
                </a:ext>
              </a:extLst>
            </p:cNvPr>
            <p:cNvPicPr>
              <a:picLocks noChangeAspect="1"/>
            </p:cNvPicPr>
            <p:nvPr/>
          </p:nvPicPr>
          <p:blipFill>
            <a:blip r:embed="rId13"/>
            <a:stretch>
              <a:fillRect/>
            </a:stretch>
          </p:blipFill>
          <p:spPr>
            <a:xfrm>
              <a:off x="2015539" y="3257550"/>
              <a:ext cx="1188720" cy="1188720"/>
            </a:xfrm>
            <a:prstGeom prst="rect">
              <a:avLst/>
            </a:prstGeom>
          </p:spPr>
        </p:pic>
        <p:pic>
          <p:nvPicPr>
            <p:cNvPr id="18" name="Picture 17">
              <a:extLst>
                <a:ext uri="{FF2B5EF4-FFF2-40B4-BE49-F238E27FC236}">
                  <a16:creationId xmlns:a16="http://schemas.microsoft.com/office/drawing/2014/main" id="{8C11895D-AE36-3C91-125A-4D2C61502021}"/>
                </a:ext>
              </a:extLst>
            </p:cNvPr>
            <p:cNvPicPr>
              <a:picLocks noChangeAspect="1"/>
            </p:cNvPicPr>
            <p:nvPr/>
          </p:nvPicPr>
          <p:blipFill>
            <a:blip r:embed="rId14"/>
            <a:stretch>
              <a:fillRect/>
            </a:stretch>
          </p:blipFill>
          <p:spPr>
            <a:xfrm>
              <a:off x="6211739" y="3257550"/>
              <a:ext cx="1188720" cy="1188720"/>
            </a:xfrm>
            <a:prstGeom prst="rect">
              <a:avLst/>
            </a:prstGeom>
          </p:spPr>
        </p:pic>
        <p:pic>
          <p:nvPicPr>
            <p:cNvPr id="20" name="Picture 19">
              <a:extLst>
                <a:ext uri="{FF2B5EF4-FFF2-40B4-BE49-F238E27FC236}">
                  <a16:creationId xmlns:a16="http://schemas.microsoft.com/office/drawing/2014/main" id="{7794D69B-FD3F-C3E9-5149-14D6B3E83E0E}"/>
                </a:ext>
              </a:extLst>
            </p:cNvPr>
            <p:cNvPicPr>
              <a:picLocks noChangeAspect="1"/>
            </p:cNvPicPr>
            <p:nvPr/>
          </p:nvPicPr>
          <p:blipFill>
            <a:blip r:embed="rId15"/>
            <a:stretch>
              <a:fillRect/>
            </a:stretch>
          </p:blipFill>
          <p:spPr>
            <a:xfrm>
              <a:off x="7612493" y="3264445"/>
              <a:ext cx="891540" cy="1188720"/>
            </a:xfrm>
            <a:prstGeom prst="rect">
              <a:avLst/>
            </a:prstGeom>
          </p:spPr>
        </p:pic>
        <p:pic>
          <p:nvPicPr>
            <p:cNvPr id="21" name="Picture 20">
              <a:extLst>
                <a:ext uri="{FF2B5EF4-FFF2-40B4-BE49-F238E27FC236}">
                  <a16:creationId xmlns:a16="http://schemas.microsoft.com/office/drawing/2014/main" id="{A84D80F7-9169-00A7-CBD6-5AB619C12AD2}"/>
                </a:ext>
              </a:extLst>
            </p:cNvPr>
            <p:cNvPicPr>
              <a:picLocks noChangeAspect="1"/>
            </p:cNvPicPr>
            <p:nvPr/>
          </p:nvPicPr>
          <p:blipFill>
            <a:blip r:embed="rId16"/>
            <a:stretch>
              <a:fillRect/>
            </a:stretch>
          </p:blipFill>
          <p:spPr>
            <a:xfrm>
              <a:off x="8716067" y="3287721"/>
              <a:ext cx="1182670" cy="1188720"/>
            </a:xfrm>
            <a:prstGeom prst="rect">
              <a:avLst/>
            </a:prstGeom>
          </p:spPr>
        </p:pic>
        <p:sp>
          <p:nvSpPr>
            <p:cNvPr id="24" name="TextBox 23">
              <a:extLst>
                <a:ext uri="{FF2B5EF4-FFF2-40B4-BE49-F238E27FC236}">
                  <a16:creationId xmlns:a16="http://schemas.microsoft.com/office/drawing/2014/main" id="{924E267E-0110-909B-B5A8-704F4150F67E}"/>
                </a:ext>
              </a:extLst>
            </p:cNvPr>
            <p:cNvSpPr txBox="1"/>
            <p:nvPr/>
          </p:nvSpPr>
          <p:spPr>
            <a:xfrm>
              <a:off x="423862" y="4476441"/>
              <a:ext cx="11344275"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Jackie     Daniel       Sam      Tavienne    Manav     Emma      James       </a:t>
              </a:r>
            </a:p>
          </p:txBody>
        </p:sp>
      </p:grpSp>
      <p:grpSp>
        <p:nvGrpSpPr>
          <p:cNvPr id="31" name="Group 30">
            <a:extLst>
              <a:ext uri="{FF2B5EF4-FFF2-40B4-BE49-F238E27FC236}">
                <a16:creationId xmlns:a16="http://schemas.microsoft.com/office/drawing/2014/main" id="{8B36A203-874A-A1D1-1AC2-86A663E2C5F7}"/>
              </a:ext>
            </a:extLst>
          </p:cNvPr>
          <p:cNvGrpSpPr/>
          <p:nvPr/>
        </p:nvGrpSpPr>
        <p:grpSpPr>
          <a:xfrm>
            <a:off x="777055" y="5508264"/>
            <a:ext cx="10351202" cy="923331"/>
            <a:chOff x="528272" y="5289189"/>
            <a:chExt cx="10351202" cy="923331"/>
          </a:xfrm>
        </p:grpSpPr>
        <p:sp>
          <p:nvSpPr>
            <p:cNvPr id="26" name="TextBox 25">
              <a:extLst>
                <a:ext uri="{FF2B5EF4-FFF2-40B4-BE49-F238E27FC236}">
                  <a16:creationId xmlns:a16="http://schemas.microsoft.com/office/drawing/2014/main" id="{AF5ABC19-C14D-B14E-954F-C7CEC1F528EF}"/>
                </a:ext>
              </a:extLst>
            </p:cNvPr>
            <p:cNvSpPr txBox="1"/>
            <p:nvPr/>
          </p:nvSpPr>
          <p:spPr>
            <a:xfrm>
              <a:off x="4038124" y="5289190"/>
              <a:ext cx="1740089"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latin typeface="Consolas" panose="020B0609020204030204" pitchFamily="49" charset="0"/>
                </a:rPr>
                <a:t>Chase</a:t>
              </a:r>
            </a:p>
            <a:p>
              <a:pPr marL="285750" indent="-285750">
                <a:buFont typeface="Wingdings" panose="05000000000000000000" pitchFamily="2" charset="2"/>
                <a:buChar char="§"/>
              </a:pPr>
              <a:r>
                <a:rPr lang="en-US" dirty="0">
                  <a:solidFill>
                    <a:schemeClr val="bg1"/>
                  </a:solidFill>
                  <a:latin typeface="Consolas" panose="020B0609020204030204" pitchFamily="49" charset="0"/>
                </a:rPr>
                <a:t>Alex Eum</a:t>
              </a:r>
            </a:p>
            <a:p>
              <a:endParaRPr lang="en-US" dirty="0">
                <a:solidFill>
                  <a:schemeClr val="bg1"/>
                </a:solidFill>
                <a:latin typeface="Consolas" panose="020B0609020204030204" pitchFamily="49" charset="0"/>
              </a:endParaRPr>
            </a:p>
          </p:txBody>
        </p:sp>
        <p:sp>
          <p:nvSpPr>
            <p:cNvPr id="27" name="TextBox 26">
              <a:extLst>
                <a:ext uri="{FF2B5EF4-FFF2-40B4-BE49-F238E27FC236}">
                  <a16:creationId xmlns:a16="http://schemas.microsoft.com/office/drawing/2014/main" id="{7C164020-A8C7-5158-F026-C5B0D744B1AE}"/>
                </a:ext>
              </a:extLst>
            </p:cNvPr>
            <p:cNvSpPr txBox="1"/>
            <p:nvPr/>
          </p:nvSpPr>
          <p:spPr>
            <a:xfrm>
              <a:off x="9220492" y="5289189"/>
              <a:ext cx="1658982" cy="646331"/>
            </a:xfrm>
            <a:prstGeom prst="rect">
              <a:avLst/>
            </a:prstGeom>
            <a:noFill/>
          </p:spPr>
          <p:txBody>
            <a:bodyPr wrap="square" rtlCol="0">
              <a:spAutoFit/>
            </a:bodyPr>
            <a:lstStyle/>
            <a:p>
              <a:pPr marL="285750" indent="-285750">
                <a:buFont typeface="Wingdings" panose="05000000000000000000" pitchFamily="2" charset="2"/>
                <a:buChar char="§"/>
              </a:pPr>
              <a:endParaRPr lang="en-US" dirty="0">
                <a:solidFill>
                  <a:schemeClr val="bg1"/>
                </a:solidFill>
                <a:latin typeface="Consolas" panose="020B0609020204030204" pitchFamily="49" charset="0"/>
              </a:endParaRPr>
            </a:p>
            <a:p>
              <a:endParaRPr lang="en-US" dirty="0">
                <a:solidFill>
                  <a:schemeClr val="bg1"/>
                </a:solidFill>
                <a:latin typeface="Consolas" panose="020B0609020204030204" pitchFamily="49" charset="0"/>
              </a:endParaRPr>
            </a:p>
          </p:txBody>
        </p:sp>
        <p:sp>
          <p:nvSpPr>
            <p:cNvPr id="28" name="TextBox 27">
              <a:extLst>
                <a:ext uri="{FF2B5EF4-FFF2-40B4-BE49-F238E27FC236}">
                  <a16:creationId xmlns:a16="http://schemas.microsoft.com/office/drawing/2014/main" id="{990FF6B5-4B1B-A37A-728D-FB66A8250475}"/>
                </a:ext>
              </a:extLst>
            </p:cNvPr>
            <p:cNvSpPr txBox="1"/>
            <p:nvPr/>
          </p:nvSpPr>
          <p:spPr>
            <a:xfrm>
              <a:off x="528272" y="5292545"/>
              <a:ext cx="37107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latin typeface="Consolas" panose="020B0609020204030204" pitchFamily="49" charset="0"/>
                </a:rPr>
                <a:t>Paul</a:t>
              </a:r>
            </a:p>
            <a:p>
              <a:pPr marL="285750" indent="-285750">
                <a:buFont typeface="Wingdings" panose="05000000000000000000" pitchFamily="2" charset="2"/>
                <a:buChar char="§"/>
              </a:pPr>
              <a:r>
                <a:rPr lang="en-US" dirty="0">
                  <a:solidFill>
                    <a:schemeClr val="bg1"/>
                  </a:solidFill>
                  <a:latin typeface="Consolas" panose="020B0609020204030204" pitchFamily="49" charset="0"/>
                </a:rPr>
                <a:t>Tamer</a:t>
              </a:r>
            </a:p>
          </p:txBody>
        </p:sp>
        <p:sp>
          <p:nvSpPr>
            <p:cNvPr id="29" name="TextBox 28">
              <a:extLst>
                <a:ext uri="{FF2B5EF4-FFF2-40B4-BE49-F238E27FC236}">
                  <a16:creationId xmlns:a16="http://schemas.microsoft.com/office/drawing/2014/main" id="{280402E2-BC37-3353-320E-9AC2223C9ADB}"/>
                </a:ext>
              </a:extLst>
            </p:cNvPr>
            <p:cNvSpPr txBox="1"/>
            <p:nvPr/>
          </p:nvSpPr>
          <p:spPr>
            <a:xfrm>
              <a:off x="6021669" y="5292546"/>
              <a:ext cx="1740090"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latin typeface="Consolas" panose="020B0609020204030204" pitchFamily="49" charset="0"/>
                </a:rPr>
                <a:t>Maximilian</a:t>
              </a:r>
            </a:p>
            <a:p>
              <a:pPr marL="285750" indent="-285750">
                <a:buFont typeface="Wingdings" panose="05000000000000000000" pitchFamily="2" charset="2"/>
                <a:buChar char="§"/>
              </a:pPr>
              <a:r>
                <a:rPr lang="en-US" dirty="0">
                  <a:solidFill>
                    <a:schemeClr val="bg1"/>
                  </a:solidFill>
                  <a:latin typeface="Consolas" panose="020B0609020204030204" pitchFamily="49" charset="0"/>
                </a:rPr>
                <a:t>Declan</a:t>
              </a:r>
            </a:p>
          </p:txBody>
        </p:sp>
      </p:grpSp>
      <p:sp>
        <p:nvSpPr>
          <p:cNvPr id="32" name="TextBox 31">
            <a:extLst>
              <a:ext uri="{FF2B5EF4-FFF2-40B4-BE49-F238E27FC236}">
                <a16:creationId xmlns:a16="http://schemas.microsoft.com/office/drawing/2014/main" id="{FCD03C1C-2816-21CF-B74A-2DF1BF159700}"/>
              </a:ext>
            </a:extLst>
          </p:cNvPr>
          <p:cNvSpPr txBox="1"/>
          <p:nvPr/>
        </p:nvSpPr>
        <p:spPr>
          <a:xfrm>
            <a:off x="548128" y="3179504"/>
            <a:ext cx="1257300" cy="276999"/>
          </a:xfrm>
          <a:prstGeom prst="rect">
            <a:avLst/>
          </a:prstGeom>
          <a:noFill/>
        </p:spPr>
        <p:txBody>
          <a:bodyPr wrap="square" rtlCol="0">
            <a:spAutoFit/>
          </a:bodyPr>
          <a:lstStyle/>
          <a:p>
            <a:r>
              <a:rPr lang="en-US" sz="1200" dirty="0">
                <a:solidFill>
                  <a:schemeClr val="accent4">
                    <a:lumMod val="40000"/>
                    <a:lumOff val="60000"/>
                  </a:schemeClr>
                </a:solidFill>
              </a:rPr>
              <a:t>(Teaching Lead)</a:t>
            </a:r>
          </a:p>
        </p:txBody>
      </p:sp>
      <p:sp>
        <p:nvSpPr>
          <p:cNvPr id="33" name="TextBox 32">
            <a:extLst>
              <a:ext uri="{FF2B5EF4-FFF2-40B4-BE49-F238E27FC236}">
                <a16:creationId xmlns:a16="http://schemas.microsoft.com/office/drawing/2014/main" id="{BA96C5CC-C213-2404-8CF5-96CB52DADD81}"/>
              </a:ext>
            </a:extLst>
          </p:cNvPr>
          <p:cNvSpPr txBox="1"/>
          <p:nvPr/>
        </p:nvSpPr>
        <p:spPr>
          <a:xfrm>
            <a:off x="4105022" y="3198894"/>
            <a:ext cx="1971907" cy="276999"/>
          </a:xfrm>
          <a:prstGeom prst="rect">
            <a:avLst/>
          </a:prstGeom>
          <a:noFill/>
        </p:spPr>
        <p:txBody>
          <a:bodyPr wrap="square" rtlCol="0">
            <a:spAutoFit/>
          </a:bodyPr>
          <a:lstStyle/>
          <a:p>
            <a:r>
              <a:rPr lang="en-US" sz="1200" dirty="0">
                <a:solidFill>
                  <a:schemeClr val="accent4">
                    <a:lumMod val="40000"/>
                    <a:lumOff val="60000"/>
                  </a:schemeClr>
                </a:solidFill>
              </a:rPr>
              <a:t>(Communications Lead)</a:t>
            </a:r>
          </a:p>
        </p:txBody>
      </p:sp>
      <p:sp>
        <p:nvSpPr>
          <p:cNvPr id="34" name="TextBox 33">
            <a:extLst>
              <a:ext uri="{FF2B5EF4-FFF2-40B4-BE49-F238E27FC236}">
                <a16:creationId xmlns:a16="http://schemas.microsoft.com/office/drawing/2014/main" id="{F57C6BE7-F3DD-CB7A-13E9-270384DA5F2F}"/>
              </a:ext>
            </a:extLst>
          </p:cNvPr>
          <p:cNvSpPr txBox="1"/>
          <p:nvPr/>
        </p:nvSpPr>
        <p:spPr>
          <a:xfrm>
            <a:off x="1736848" y="5554430"/>
            <a:ext cx="1971907" cy="276999"/>
          </a:xfrm>
          <a:prstGeom prst="rect">
            <a:avLst/>
          </a:prstGeom>
          <a:noFill/>
        </p:spPr>
        <p:txBody>
          <a:bodyPr wrap="square" rtlCol="0">
            <a:spAutoFit/>
          </a:bodyPr>
          <a:lstStyle/>
          <a:p>
            <a:r>
              <a:rPr lang="en-US" sz="1200" dirty="0">
                <a:solidFill>
                  <a:schemeClr val="accent4">
                    <a:lumMod val="40000"/>
                    <a:lumOff val="60000"/>
                  </a:schemeClr>
                </a:solidFill>
              </a:rPr>
              <a:t>(Infrastructure Lead)</a:t>
            </a:r>
          </a:p>
        </p:txBody>
      </p:sp>
      <p:sp>
        <p:nvSpPr>
          <p:cNvPr id="36" name="TextBox 35">
            <a:extLst>
              <a:ext uri="{FF2B5EF4-FFF2-40B4-BE49-F238E27FC236}">
                <a16:creationId xmlns:a16="http://schemas.microsoft.com/office/drawing/2014/main" id="{BE747B55-1727-E633-685C-E947790947EC}"/>
              </a:ext>
            </a:extLst>
          </p:cNvPr>
          <p:cNvSpPr txBox="1"/>
          <p:nvPr/>
        </p:nvSpPr>
        <p:spPr>
          <a:xfrm>
            <a:off x="1969271" y="3161344"/>
            <a:ext cx="1144501" cy="276999"/>
          </a:xfrm>
          <a:prstGeom prst="rect">
            <a:avLst/>
          </a:prstGeom>
          <a:noFill/>
        </p:spPr>
        <p:txBody>
          <a:bodyPr wrap="square" rtlCol="0">
            <a:spAutoFit/>
          </a:bodyPr>
          <a:lstStyle/>
          <a:p>
            <a:r>
              <a:rPr lang="en-US" sz="1200" dirty="0">
                <a:solidFill>
                  <a:schemeClr val="accent4">
                    <a:lumMod val="40000"/>
                    <a:lumOff val="60000"/>
                  </a:schemeClr>
                </a:solidFill>
              </a:rPr>
              <a:t>(Content Lead)</a:t>
            </a:r>
          </a:p>
        </p:txBody>
      </p:sp>
      <p:pic>
        <p:nvPicPr>
          <p:cNvPr id="4" name="Picture 3">
            <a:extLst>
              <a:ext uri="{FF2B5EF4-FFF2-40B4-BE49-F238E27FC236}">
                <a16:creationId xmlns:a16="http://schemas.microsoft.com/office/drawing/2014/main" id="{DB237B9F-9677-7F76-B290-1C4A72CF1F94}"/>
              </a:ext>
            </a:extLst>
          </p:cNvPr>
          <p:cNvPicPr>
            <a:picLocks noChangeAspect="1"/>
          </p:cNvPicPr>
          <p:nvPr/>
        </p:nvPicPr>
        <p:blipFill>
          <a:blip r:embed="rId17"/>
          <a:srcRect l="54204" t="23629"/>
          <a:stretch/>
        </p:blipFill>
        <p:spPr>
          <a:xfrm>
            <a:off x="9234540" y="1655956"/>
            <a:ext cx="1093960" cy="1216217"/>
          </a:xfrm>
          <a:prstGeom prst="rect">
            <a:avLst/>
          </a:prstGeom>
        </p:spPr>
      </p:pic>
      <p:pic>
        <p:nvPicPr>
          <p:cNvPr id="25" name="Picture 24">
            <a:extLst>
              <a:ext uri="{FF2B5EF4-FFF2-40B4-BE49-F238E27FC236}">
                <a16:creationId xmlns:a16="http://schemas.microsoft.com/office/drawing/2014/main" id="{6A4A6290-F18B-0E1E-C7BF-82C6C1C93D77}"/>
              </a:ext>
            </a:extLst>
          </p:cNvPr>
          <p:cNvPicPr>
            <a:picLocks noChangeAspect="1"/>
          </p:cNvPicPr>
          <p:nvPr/>
        </p:nvPicPr>
        <p:blipFill>
          <a:blip r:embed="rId18"/>
          <a:stretch>
            <a:fillRect/>
          </a:stretch>
        </p:blipFill>
        <p:spPr>
          <a:xfrm>
            <a:off x="3390993" y="3649309"/>
            <a:ext cx="1279003" cy="1279003"/>
          </a:xfrm>
          <a:prstGeom prst="rect">
            <a:avLst/>
          </a:prstGeom>
        </p:spPr>
      </p:pic>
    </p:spTree>
    <p:extLst>
      <p:ext uri="{BB962C8B-B14F-4D97-AF65-F5344CB8AC3E}">
        <p14:creationId xmlns:p14="http://schemas.microsoft.com/office/powerpoint/2010/main" val="1910818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Acknowledgements</a:t>
            </a:r>
            <a:endParaRPr lang="en-US" dirty="0">
              <a:solidFill>
                <a:schemeClr val="bg1"/>
              </a:solidFill>
              <a:latin typeface="Gotham Bold" pitchFamily="50" charset="0"/>
            </a:endParaRPr>
          </a:p>
        </p:txBody>
      </p:sp>
      <p:grpSp>
        <p:nvGrpSpPr>
          <p:cNvPr id="4" name="Group 3">
            <a:extLst>
              <a:ext uri="{FF2B5EF4-FFF2-40B4-BE49-F238E27FC236}">
                <a16:creationId xmlns:a16="http://schemas.microsoft.com/office/drawing/2014/main" id="{FA0B7469-BBCF-4B36-9B5F-0A47585D688F}"/>
              </a:ext>
            </a:extLst>
          </p:cNvPr>
          <p:cNvGrpSpPr/>
          <p:nvPr/>
        </p:nvGrpSpPr>
        <p:grpSpPr>
          <a:xfrm>
            <a:off x="2706679" y="2172620"/>
            <a:ext cx="8077586" cy="4165374"/>
            <a:chOff x="1132402" y="2200901"/>
            <a:chExt cx="8077586" cy="4165374"/>
          </a:xfrm>
        </p:grpSpPr>
        <p:pic>
          <p:nvPicPr>
            <p:cNvPr id="2050" name="Picture 2" descr="Cheryl Resch">
              <a:extLst>
                <a:ext uri="{FF2B5EF4-FFF2-40B4-BE49-F238E27FC236}">
                  <a16:creationId xmlns:a16="http://schemas.microsoft.com/office/drawing/2014/main" id="{18A4FF98-E323-4405-A228-252EC9F80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02" y="2282351"/>
              <a:ext cx="1262818" cy="1683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F88A49-B5E6-43E6-A372-28A0409B913E}"/>
                </a:ext>
              </a:extLst>
            </p:cNvPr>
            <p:cNvSpPr/>
            <p:nvPr/>
          </p:nvSpPr>
          <p:spPr>
            <a:xfrm>
              <a:off x="2749685" y="2200901"/>
              <a:ext cx="6460303" cy="1846659"/>
            </a:xfrm>
            <a:prstGeom prst="rect">
              <a:avLst/>
            </a:prstGeom>
          </p:spPr>
          <p:txBody>
            <a:bodyPr wrap="square">
              <a:spAutoFit/>
            </a:bodyPr>
            <a:lstStyle/>
            <a:p>
              <a:r>
                <a:rPr lang="en-US" sz="2800" dirty="0">
                  <a:solidFill>
                    <a:srgbClr val="0079D4"/>
                  </a:solidFill>
                  <a:latin typeface="Gotham Bold" pitchFamily="50" charset="0"/>
                </a:rPr>
                <a:t>Cheryl Resch</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sp>
          <p:nvSpPr>
            <p:cNvPr id="6" name="Rectangle 5">
              <a:extLst>
                <a:ext uri="{FF2B5EF4-FFF2-40B4-BE49-F238E27FC236}">
                  <a16:creationId xmlns:a16="http://schemas.microsoft.com/office/drawing/2014/main" id="{99E3DB58-0B8C-410B-9846-7A1C5F580394}"/>
                </a:ext>
              </a:extLst>
            </p:cNvPr>
            <p:cNvSpPr/>
            <p:nvPr/>
          </p:nvSpPr>
          <p:spPr>
            <a:xfrm>
              <a:off x="2749687" y="4550393"/>
              <a:ext cx="6205778" cy="1815882"/>
            </a:xfrm>
            <a:prstGeom prst="rect">
              <a:avLst/>
            </a:prstGeom>
          </p:spPr>
          <p:txBody>
            <a:bodyPr wrap="square" anchor="ctr">
              <a:spAutoFit/>
            </a:bodyPr>
            <a:lstStyle/>
            <a:p>
              <a:r>
                <a:rPr lang="en-US" sz="2800" dirty="0">
                  <a:solidFill>
                    <a:srgbClr val="0079D4"/>
                  </a:solidFill>
                  <a:latin typeface="Gotham Bold" pitchFamily="50" charset="0"/>
                </a:rPr>
                <a:t>Lisha Zhou</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pic>
          <p:nvPicPr>
            <p:cNvPr id="2052" name="Picture 4" descr="Lisha Zhou">
              <a:extLst>
                <a:ext uri="{FF2B5EF4-FFF2-40B4-BE49-F238E27FC236}">
                  <a16:creationId xmlns:a16="http://schemas.microsoft.com/office/drawing/2014/main" id="{5C449ED2-5F8B-4B2E-9015-BA3C150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02" y="4580267"/>
              <a:ext cx="1317101" cy="17561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ED51FF9-A10C-C338-93C8-EAB11A332CE3}"/>
              </a:ext>
            </a:extLst>
          </p:cNvPr>
          <p:cNvSpPr>
            <a:spLocks noGrp="1"/>
          </p:cNvSpPr>
          <p:nvPr>
            <p:ph type="sldNum" sz="quarter" idx="12"/>
          </p:nvPr>
        </p:nvSpPr>
        <p:spPr/>
        <p:txBody>
          <a:bodyPr/>
          <a:lstStyle/>
          <a:p>
            <a:fld id="{017C28E0-2F8B-4999-AEA2-B3AA3AE8994F}" type="slidenum">
              <a:rPr lang="en-US" smtClean="0"/>
              <a:t>30</a:t>
            </a:fld>
            <a:endParaRPr lang="en-US"/>
          </a:p>
        </p:txBody>
      </p:sp>
      <p:grpSp>
        <p:nvGrpSpPr>
          <p:cNvPr id="9" name="Group 8">
            <a:extLst>
              <a:ext uri="{FF2B5EF4-FFF2-40B4-BE49-F238E27FC236}">
                <a16:creationId xmlns:a16="http://schemas.microsoft.com/office/drawing/2014/main" id="{73A6A029-EB6B-D2FE-03DE-881EC90B6FA7}"/>
              </a:ext>
            </a:extLst>
          </p:cNvPr>
          <p:cNvGrpSpPr/>
          <p:nvPr/>
        </p:nvGrpSpPr>
        <p:grpSpPr>
          <a:xfrm>
            <a:off x="11317255" y="5989103"/>
            <a:ext cx="841781" cy="748032"/>
            <a:chOff x="11337354" y="6025684"/>
            <a:chExt cx="841781" cy="748032"/>
          </a:xfrm>
        </p:grpSpPr>
        <p:pic>
          <p:nvPicPr>
            <p:cNvPr id="10" name="Picture 9">
              <a:extLst>
                <a:ext uri="{FF2B5EF4-FFF2-40B4-BE49-F238E27FC236}">
                  <a16:creationId xmlns:a16="http://schemas.microsoft.com/office/drawing/2014/main" id="{BFA7D5B6-E473-3DDE-7C3E-9E33151B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D149C5DE-3ACA-C30E-26F0-1E41711BD907}"/>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958656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References</a:t>
            </a:r>
            <a:endParaRPr lang="en-US" dirty="0">
              <a:solidFill>
                <a:schemeClr val="bg1"/>
              </a:solidFill>
              <a:latin typeface="Gotham Bold" pitchFamily="50" charset="0"/>
            </a:endParaRPr>
          </a:p>
        </p:txBody>
      </p:sp>
      <p:sp>
        <p:nvSpPr>
          <p:cNvPr id="5" name="TextBox 4">
            <a:extLst>
              <a:ext uri="{FF2B5EF4-FFF2-40B4-BE49-F238E27FC236}">
                <a16:creationId xmlns:a16="http://schemas.microsoft.com/office/drawing/2014/main" id="{BE6FE7F5-88BB-4195-8DCD-BDBD70E1373C}"/>
              </a:ext>
            </a:extLst>
          </p:cNvPr>
          <p:cNvSpPr txBox="1"/>
          <p:nvPr/>
        </p:nvSpPr>
        <p:spPr>
          <a:xfrm>
            <a:off x="1293043" y="2075792"/>
            <a:ext cx="9605913" cy="493981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Books/Notes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Dr. Sartaj </a:t>
            </a:r>
            <a:r>
              <a:rPr lang="en-US" dirty="0" err="1">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Sahni</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4">
                  <a:extLst>
                    <a:ext uri="{A12FA001-AC4F-418D-AE19-62706E023703}">
                      <ahyp:hlinkClr xmlns:ahyp="http://schemas.microsoft.com/office/drawing/2018/hyperlinkcolor" val="tx"/>
                    </a:ext>
                  </a:extLst>
                </a:hlinkClick>
              </a:rPr>
              <a:t>Dr. James Aspen</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Dr. Mark Weiss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Dr. Clifford Shaffer</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OpenDSA</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7">
                  <a:extLst>
                    <a:ext uri="{A12FA001-AC4F-418D-AE19-62706E023703}">
                      <ahyp:hlinkClr xmlns:ahyp="http://schemas.microsoft.com/office/drawing/2018/hyperlinkcolor" val="tx"/>
                    </a:ext>
                  </a:extLst>
                </a:hlinkClick>
              </a:rPr>
              <a:t>Dr. Cathy Hughes</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Authority</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8">
                  <a:extLst>
                    <a:ext uri="{A12FA001-AC4F-418D-AE19-62706E023703}">
                      <ahyp:hlinkClr xmlns:ahyp="http://schemas.microsoft.com/office/drawing/2018/hyperlinkcolor" val="tx"/>
                    </a:ext>
                  </a:extLst>
                </a:hlinkClick>
              </a:rPr>
              <a:t>Dr. Josh Hug </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9">
                  <a:extLst>
                    <a:ext uri="{A12FA001-AC4F-418D-AE19-62706E023703}">
                      <ahyp:hlinkClr xmlns:ahyp="http://schemas.microsoft.com/office/drawing/2018/hyperlinkcolor" val="tx"/>
                    </a:ext>
                  </a:extLst>
                </a:hlinkClick>
              </a:rPr>
              <a:t>MIT OCW 6.006</a:t>
            </a:r>
            <a:r>
              <a:rPr lang="en-US" dirty="0">
                <a:solidFill>
                  <a:schemeClr val="bg1"/>
                </a:solidFill>
                <a:latin typeface="Consolas" panose="020B0609020204030204" pitchFamily="49" charset="0"/>
              </a:rPr>
              <a:t>: Dr. Erik </a:t>
            </a:r>
            <a:r>
              <a:rPr lang="en-US" dirty="0" err="1">
                <a:solidFill>
                  <a:schemeClr val="bg1"/>
                </a:solidFill>
                <a:latin typeface="Consolas" panose="020B0609020204030204" pitchFamily="49" charset="0"/>
              </a:rPr>
              <a:t>Demaine</a:t>
            </a:r>
            <a:r>
              <a:rPr lang="en-US" dirty="0">
                <a:solidFill>
                  <a:schemeClr val="bg1"/>
                </a:solidFill>
                <a:latin typeface="Consolas" panose="020B0609020204030204" pitchFamily="49" charset="0"/>
              </a:rPr>
              <a:t> and Dr. Srini Devadas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0">
                  <a:extLst>
                    <a:ext uri="{A12FA001-AC4F-418D-AE19-62706E023703}">
                      <ahyp:hlinkClr xmlns:ahyp="http://schemas.microsoft.com/office/drawing/2018/hyperlinkcolor" val="tx"/>
                    </a:ext>
                  </a:extLst>
                </a:hlinkClick>
              </a:rPr>
              <a:t>Dr. Robert Sedgewick</a:t>
            </a:r>
            <a:endParaRPr lang="en-US" dirty="0">
              <a:solidFill>
                <a:srgbClr val="1D9EFF"/>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7" name="Rectangle 6">
            <a:extLst>
              <a:ext uri="{FF2B5EF4-FFF2-40B4-BE49-F238E27FC236}">
                <a16:creationId xmlns:a16="http://schemas.microsoft.com/office/drawing/2014/main" id="{0889CC17-1303-4CF7-96C9-B1E4149E819B}"/>
              </a:ext>
            </a:extLst>
          </p:cNvPr>
          <p:cNvSpPr/>
          <p:nvPr/>
        </p:nvSpPr>
        <p:spPr>
          <a:xfrm>
            <a:off x="7617448" y="2075792"/>
            <a:ext cx="6096000" cy="3554819"/>
          </a:xfrm>
          <a:prstGeom prst="rect">
            <a:avLst/>
          </a:prstGeom>
        </p:spPr>
        <p:txBody>
          <a:bodyPr>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t>
            </a:r>
            <a:r>
              <a:rPr lang="en-US" dirty="0" err="1">
                <a:solidFill>
                  <a:schemeClr val="bg1"/>
                </a:solidFill>
                <a:latin typeface="Consolas" panose="020B0609020204030204" pitchFamily="49" charset="0"/>
              </a:rPr>
              <a:t>Youtube</a:t>
            </a:r>
            <a:endParaRPr lang="en-US" dirty="0">
              <a:solidFill>
                <a:schemeClr val="bg1"/>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 Data Structures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 Algorithms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3">
                  <a:extLst>
                    <a:ext uri="{A12FA001-AC4F-418D-AE19-62706E023703}">
                      <ahyp:hlinkClr xmlns:ahyp="http://schemas.microsoft.com/office/drawing/2018/hyperlinkcolor" val="tx"/>
                    </a:ext>
                  </a:extLst>
                </a:hlinkClick>
              </a:rPr>
              <a:t>Back To Back SWE</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4">
                  <a:extLst>
                    <a:ext uri="{A12FA001-AC4F-418D-AE19-62706E023703}">
                      <ahyp:hlinkClr xmlns:ahyp="http://schemas.microsoft.com/office/drawing/2018/hyperlinkcolor" val="tx"/>
                    </a:ext>
                  </a:extLst>
                </a:hlinkClick>
              </a:rPr>
              <a:t>MyCodeSchool</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5">
                  <a:extLst>
                    <a:ext uri="{A12FA001-AC4F-418D-AE19-62706E023703}">
                      <ahyp:hlinkClr xmlns:ahyp="http://schemas.microsoft.com/office/drawing/2018/hyperlinkcolor" val="tx"/>
                    </a:ext>
                  </a:extLst>
                </a:hlinkClick>
              </a:rPr>
              <a:t>Abdul Bari</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err="1">
                <a:solidFill>
                  <a:schemeClr val="bg1"/>
                </a:solidFill>
                <a:latin typeface="Consolas" panose="020B0609020204030204" pitchFamily="49" charset="0"/>
              </a:rPr>
              <a:t>GeeksforGeeks</a:t>
            </a:r>
            <a:endParaRPr lang="en-US" dirty="0">
              <a:solidFill>
                <a:schemeClr val="bg1"/>
              </a:solidFill>
              <a:latin typeface="Consolas" panose="020B0609020204030204" pitchFamily="49" charset="0"/>
            </a:endParaRPr>
          </a:p>
          <a:p>
            <a:pPr marL="742950" lvl="1"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A63DE9C1-57B3-27FD-7E9E-42F38470D081}"/>
              </a:ext>
            </a:extLst>
          </p:cNvPr>
          <p:cNvSpPr>
            <a:spLocks noGrp="1"/>
          </p:cNvSpPr>
          <p:nvPr>
            <p:ph type="sldNum" sz="quarter" idx="12"/>
          </p:nvPr>
        </p:nvSpPr>
        <p:spPr/>
        <p:txBody>
          <a:bodyPr/>
          <a:lstStyle/>
          <a:p>
            <a:fld id="{017C28E0-2F8B-4999-AEA2-B3AA3AE8994F}" type="slidenum">
              <a:rPr lang="en-US" smtClean="0"/>
              <a:t>31</a:t>
            </a:fld>
            <a:endParaRPr lang="en-US"/>
          </a:p>
        </p:txBody>
      </p:sp>
      <p:grpSp>
        <p:nvGrpSpPr>
          <p:cNvPr id="6" name="Group 5">
            <a:extLst>
              <a:ext uri="{FF2B5EF4-FFF2-40B4-BE49-F238E27FC236}">
                <a16:creationId xmlns:a16="http://schemas.microsoft.com/office/drawing/2014/main" id="{00499755-3281-1F43-67BE-21AEA2B88CEA}"/>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9DB493DA-5B9F-0051-FA63-14CEB0E9C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323C247-72DF-7DAC-37C3-C75F76986157}"/>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562018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C3004859-76F2-C588-9BF3-1AD17C9C29BD}"/>
              </a:ext>
            </a:extLst>
          </p:cNvPr>
          <p:cNvSpPr>
            <a:spLocks noGrp="1"/>
          </p:cNvSpPr>
          <p:nvPr>
            <p:ph type="sldNum" sz="quarter" idx="12"/>
          </p:nvPr>
        </p:nvSpPr>
        <p:spPr/>
        <p:txBody>
          <a:bodyPr/>
          <a:lstStyle/>
          <a:p>
            <a:fld id="{017C28E0-2F8B-4999-AEA2-B3AA3AE8994F}" type="slidenum">
              <a:rPr lang="en-US" smtClean="0"/>
              <a:t>32</a:t>
            </a:fld>
            <a:endParaRPr lang="en-US"/>
          </a:p>
        </p:txBody>
      </p:sp>
      <p:grpSp>
        <p:nvGrpSpPr>
          <p:cNvPr id="5" name="Group 4">
            <a:extLst>
              <a:ext uri="{FF2B5EF4-FFF2-40B4-BE49-F238E27FC236}">
                <a16:creationId xmlns:a16="http://schemas.microsoft.com/office/drawing/2014/main" id="{50F4DB08-7580-2CC5-FFAE-08729815218D}"/>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0D5587E-B3E0-C28C-3060-4B80AEC1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4E8E38E-F9CC-80B7-A72C-E9BC35C13DD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37418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BD2CDF-8D58-4693-9B66-627F172EF52B}"/>
              </a:ext>
            </a:extLst>
          </p:cNvPr>
          <p:cNvSpPr txBox="1"/>
          <p:nvPr/>
        </p:nvSpPr>
        <p:spPr>
          <a:xfrm>
            <a:off x="1749288" y="1764954"/>
            <a:ext cx="5782728" cy="3707233"/>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Canvas</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OpenDSA</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Discord</a:t>
            </a: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Edugator</a:t>
            </a:r>
            <a:endParaRPr lang="en-US" sz="3200" dirty="0">
              <a:solidFill>
                <a:srgbClr val="1D9EFF"/>
              </a:solidFill>
              <a:latin typeface="Gotham Bold" pitchFamily="50" charset="0"/>
            </a:endParaRP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Gradescope</a:t>
            </a:r>
            <a:endParaRPr lang="en-US" sz="4400" dirty="0">
              <a:solidFill>
                <a:srgbClr val="1D9EFF"/>
              </a:solidFill>
            </a:endParaRPr>
          </a:p>
        </p:txBody>
      </p:sp>
      <p:sp>
        <p:nvSpPr>
          <p:cNvPr id="8" name="Title 1">
            <a:extLst>
              <a:ext uri="{FF2B5EF4-FFF2-40B4-BE49-F238E27FC236}">
                <a16:creationId xmlns:a16="http://schemas.microsoft.com/office/drawing/2014/main" id="{8C940D43-803C-4F4B-88B9-75C12ADDAFDC}"/>
              </a:ext>
            </a:extLst>
          </p:cNvPr>
          <p:cNvSpPr>
            <a:spLocks noGrp="1"/>
          </p:cNvSpPr>
          <p:nvPr>
            <p:ph type="title"/>
          </p:nvPr>
        </p:nvSpPr>
        <p:spPr>
          <a:xfrm>
            <a:off x="838200" y="365125"/>
            <a:ext cx="10515600" cy="1325563"/>
          </a:xfrm>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2" name="Slide Number Placeholder 1">
            <a:extLst>
              <a:ext uri="{FF2B5EF4-FFF2-40B4-BE49-F238E27FC236}">
                <a16:creationId xmlns:a16="http://schemas.microsoft.com/office/drawing/2014/main" id="{7CECF4B5-1582-7EDD-D3AE-DF02FE63B1FF}"/>
              </a:ext>
            </a:extLst>
          </p:cNvPr>
          <p:cNvSpPr>
            <a:spLocks noGrp="1"/>
          </p:cNvSpPr>
          <p:nvPr>
            <p:ph type="sldNum" sz="quarter" idx="12"/>
          </p:nvPr>
        </p:nvSpPr>
        <p:spPr/>
        <p:txBody>
          <a:bodyPr/>
          <a:lstStyle/>
          <a:p>
            <a:fld id="{017C28E0-2F8B-4999-AEA2-B3AA3AE8994F}" type="slidenum">
              <a:rPr lang="en-US" smtClean="0"/>
              <a:t>33</a:t>
            </a:fld>
            <a:endParaRPr lang="en-US"/>
          </a:p>
        </p:txBody>
      </p:sp>
      <p:grpSp>
        <p:nvGrpSpPr>
          <p:cNvPr id="5" name="Group 4">
            <a:extLst>
              <a:ext uri="{FF2B5EF4-FFF2-40B4-BE49-F238E27FC236}">
                <a16:creationId xmlns:a16="http://schemas.microsoft.com/office/drawing/2014/main" id="{839FA2F9-606F-1CAF-4295-DC8A719C1C6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5F229F0-D41C-46B3-6953-18E78183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74A663-0732-CA2A-AA99-591231E4B7B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991658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Questions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1685831A-2503-F24A-7A48-28E3F5EB42A1}"/>
              </a:ext>
            </a:extLst>
          </p:cNvPr>
          <p:cNvSpPr>
            <a:spLocks noGrp="1"/>
          </p:cNvSpPr>
          <p:nvPr>
            <p:ph type="sldNum" sz="quarter" idx="12"/>
          </p:nvPr>
        </p:nvSpPr>
        <p:spPr/>
        <p:txBody>
          <a:bodyPr/>
          <a:lstStyle/>
          <a:p>
            <a:fld id="{017C28E0-2F8B-4999-AEA2-B3AA3AE8994F}" type="slidenum">
              <a:rPr lang="en-US" smtClean="0"/>
              <a:t>34</a:t>
            </a:fld>
            <a:endParaRPr lang="en-US"/>
          </a:p>
        </p:txBody>
      </p:sp>
      <p:grpSp>
        <p:nvGrpSpPr>
          <p:cNvPr id="5" name="Group 4">
            <a:extLst>
              <a:ext uri="{FF2B5EF4-FFF2-40B4-BE49-F238E27FC236}">
                <a16:creationId xmlns:a16="http://schemas.microsoft.com/office/drawing/2014/main" id="{6BC68BA8-9198-5AEB-8F03-6DA5A202DBD0}"/>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49D909E-7967-D592-85AD-AFFBD5975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EEA346E-C9ED-31F1-4085-D31AC720D19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2860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226E172D-A4D1-4143-82E9-A1F5E97C5906}"/>
              </a:ext>
            </a:extLst>
          </p:cNvPr>
          <p:cNvSpPr txBox="1"/>
          <p:nvPr/>
        </p:nvSpPr>
        <p:spPr>
          <a:xfrm>
            <a:off x="1631963" y="2757363"/>
            <a:ext cx="5247861" cy="1938992"/>
          </a:xfrm>
          <a:prstGeom prst="rect">
            <a:avLst/>
          </a:prstGeom>
          <a:noFill/>
        </p:spPr>
        <p:txBody>
          <a:bodyPr wrap="square" rtlCol="0">
            <a:spAutoFit/>
          </a:bodyPr>
          <a:lstStyle/>
          <a:p>
            <a:r>
              <a:rPr lang="en-US" sz="4000" dirty="0">
                <a:solidFill>
                  <a:srgbClr val="F16000"/>
                </a:solidFill>
                <a:latin typeface="Gotham Bold" pitchFamily="50" charset="0"/>
              </a:rPr>
              <a:t>Go To Menti.com</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 Code: </a:t>
            </a:r>
            <a:r>
              <a:rPr lang="en-US" sz="4000" dirty="0">
                <a:solidFill>
                  <a:srgbClr val="0079D4"/>
                </a:solidFill>
                <a:latin typeface="Gotham Bold" pitchFamily="50" charset="0"/>
              </a:rPr>
              <a:t> </a:t>
            </a:r>
            <a:r>
              <a:rPr lang="en-US" sz="4000" dirty="0">
                <a:solidFill>
                  <a:srgbClr val="1D9EFF"/>
                </a:solidFill>
                <a:latin typeface="Gotham Bold" pitchFamily="50" charset="0"/>
              </a:rPr>
              <a:t>4212 6196</a:t>
            </a:r>
          </a:p>
        </p:txBody>
      </p:sp>
      <p:sp>
        <p:nvSpPr>
          <p:cNvPr id="4" name="Slide Number Placeholder 3">
            <a:extLst>
              <a:ext uri="{FF2B5EF4-FFF2-40B4-BE49-F238E27FC236}">
                <a16:creationId xmlns:a16="http://schemas.microsoft.com/office/drawing/2014/main" id="{A26E7489-E6AD-8355-CF48-DDD7EFC96836}"/>
              </a:ext>
            </a:extLst>
          </p:cNvPr>
          <p:cNvSpPr>
            <a:spLocks noGrp="1"/>
          </p:cNvSpPr>
          <p:nvPr>
            <p:ph type="sldNum" sz="quarter" idx="12"/>
          </p:nvPr>
        </p:nvSpPr>
        <p:spPr/>
        <p:txBody>
          <a:bodyPr/>
          <a:lstStyle/>
          <a:p>
            <a:fld id="{017C28E0-2F8B-4999-AEA2-B3AA3AE8994F}" type="slidenum">
              <a:rPr lang="en-US" smtClean="0"/>
              <a:t>4</a:t>
            </a:fld>
            <a:endParaRPr lang="en-US"/>
          </a:p>
        </p:txBody>
      </p:sp>
      <p:grpSp>
        <p:nvGrpSpPr>
          <p:cNvPr id="6" name="Group 5">
            <a:extLst>
              <a:ext uri="{FF2B5EF4-FFF2-40B4-BE49-F238E27FC236}">
                <a16:creationId xmlns:a16="http://schemas.microsoft.com/office/drawing/2014/main" id="{C4B3778A-A7BC-22BE-E19B-A908FE7E3637}"/>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D3AB87B0-F813-CB85-AB0D-32A9CC2D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28000F9C-81BC-C949-6746-CCCF36B5A63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pic>
        <p:nvPicPr>
          <p:cNvPr id="8" name="Picture 7" descr="A qr code on a white background&#10;&#10;Description automatically generated">
            <a:extLst>
              <a:ext uri="{FF2B5EF4-FFF2-40B4-BE49-F238E27FC236}">
                <a16:creationId xmlns:a16="http://schemas.microsoft.com/office/drawing/2014/main" id="{6EC77F8C-1ACA-FD91-E48E-61E6176ED5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638" y="2288114"/>
            <a:ext cx="3100388" cy="3100388"/>
          </a:xfrm>
          <a:prstGeom prst="rect">
            <a:avLst/>
          </a:prstGeom>
        </p:spPr>
      </p:pic>
    </p:spTree>
    <p:extLst>
      <p:ext uri="{BB962C8B-B14F-4D97-AF65-F5344CB8AC3E}">
        <p14:creationId xmlns:p14="http://schemas.microsoft.com/office/powerpoint/2010/main" val="256978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Course Objectives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F148F4E2-B1B2-E07C-F43F-56CFA54B8424}"/>
              </a:ext>
            </a:extLst>
          </p:cNvPr>
          <p:cNvSpPr>
            <a:spLocks noGrp="1"/>
          </p:cNvSpPr>
          <p:nvPr>
            <p:ph type="sldNum" sz="quarter" idx="12"/>
          </p:nvPr>
        </p:nvSpPr>
        <p:spPr/>
        <p:txBody>
          <a:bodyPr/>
          <a:lstStyle/>
          <a:p>
            <a:fld id="{017C28E0-2F8B-4999-AEA2-B3AA3AE8994F}" type="slidenum">
              <a:rPr lang="en-US" smtClean="0"/>
              <a:t>5</a:t>
            </a:fld>
            <a:endParaRPr lang="en-US"/>
          </a:p>
        </p:txBody>
      </p:sp>
      <p:grpSp>
        <p:nvGrpSpPr>
          <p:cNvPr id="4" name="Group 3">
            <a:extLst>
              <a:ext uri="{FF2B5EF4-FFF2-40B4-BE49-F238E27FC236}">
                <a16:creationId xmlns:a16="http://schemas.microsoft.com/office/drawing/2014/main" id="{0D3F0DF4-6586-72F5-C277-A843FE1A6057}"/>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4B11F365-266E-CDC4-15CD-5BA8C416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74CE84FA-0434-0E4A-9E74-78CFC038BA2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31440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37E61027-BE86-4A1E-9CB0-D6F19CE5A4CE}"/>
              </a:ext>
            </a:extLst>
          </p:cNvPr>
          <p:cNvSpPr/>
          <p:nvPr/>
        </p:nvSpPr>
        <p:spPr>
          <a:xfrm>
            <a:off x="1175426" y="1973385"/>
            <a:ext cx="10354559" cy="3474797"/>
          </a:xfrm>
          <a:prstGeom prst="rect">
            <a:avLst/>
          </a:prstGeom>
        </p:spPr>
        <p:txBody>
          <a:bodyPr wrap="square">
            <a:spAutoFit/>
          </a:bodyPr>
          <a:lstStyle/>
          <a:p>
            <a:pPr algn="just"/>
            <a:r>
              <a:rPr lang="en-US" sz="3200" dirty="0">
                <a:solidFill>
                  <a:srgbClr val="1D9EFF"/>
                </a:solidFill>
                <a:latin typeface="Gotham Bold" pitchFamily="50" charset="0"/>
                <a:ea typeface="Times New Roman" panose="02020603050405020304" pitchFamily="18" charset="0"/>
                <a:cs typeface="Times New Roman" panose="02020603050405020304" pitchFamily="18" charset="0"/>
              </a:rPr>
              <a:t>This course covers algorithm development using</a:t>
            </a:r>
          </a:p>
          <a:p>
            <a:pPr algn="just"/>
            <a:r>
              <a:rPr lang="en-US" sz="1200" dirty="0">
                <a:solidFill>
                  <a:srgbClr val="0070C0"/>
                </a:solidFill>
                <a:latin typeface="Gotham Bold" pitchFamily="50" charset="0"/>
                <a:ea typeface="Times New Roman" panose="02020603050405020304" pitchFamily="18" charset="0"/>
                <a:cs typeface="Times New Roman" panose="02020603050405020304" pitchFamily="18" charset="0"/>
              </a:rPr>
              <a:t> </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pseudo languages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basic program structures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program design techniques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storage and manipulation of basic data structures </a:t>
            </a:r>
          </a:p>
          <a:p>
            <a:pPr marL="800100" lvl="1" indent="-342900" algn="just">
              <a:lnSpc>
                <a:spcPct val="150000"/>
              </a:lnSpc>
              <a:buFont typeface="Wingdings" panose="05000000000000000000" pitchFamily="2" charset="2"/>
              <a:buChar char="§"/>
            </a:pPr>
            <a:r>
              <a:rPr lang="en-US" sz="2400" dirty="0">
                <a:solidFill>
                  <a:srgbClr val="F16000"/>
                </a:solidFill>
                <a:latin typeface="Gotham Bold" pitchFamily="50" charset="0"/>
                <a:ea typeface="Times New Roman" panose="02020603050405020304" pitchFamily="18" charset="0"/>
                <a:cs typeface="Times New Roman" panose="02020603050405020304" pitchFamily="18" charset="0"/>
              </a:rPr>
              <a:t>3 Credit Hours</a:t>
            </a:r>
          </a:p>
        </p:txBody>
      </p:sp>
      <p:sp>
        <p:nvSpPr>
          <p:cNvPr id="4" name="Slide Number Placeholder 3">
            <a:extLst>
              <a:ext uri="{FF2B5EF4-FFF2-40B4-BE49-F238E27FC236}">
                <a16:creationId xmlns:a16="http://schemas.microsoft.com/office/drawing/2014/main" id="{995EAD50-1DDF-8500-4BC8-376FDD26A367}"/>
              </a:ext>
            </a:extLst>
          </p:cNvPr>
          <p:cNvSpPr>
            <a:spLocks noGrp="1"/>
          </p:cNvSpPr>
          <p:nvPr>
            <p:ph type="sldNum" sz="quarter" idx="12"/>
          </p:nvPr>
        </p:nvSpPr>
        <p:spPr/>
        <p:txBody>
          <a:bodyPr/>
          <a:lstStyle/>
          <a:p>
            <a:fld id="{017C28E0-2F8B-4999-AEA2-B3AA3AE8994F}" type="slidenum">
              <a:rPr lang="en-US" smtClean="0"/>
              <a:t>6</a:t>
            </a:fld>
            <a:endParaRPr lang="en-US"/>
          </a:p>
        </p:txBody>
      </p:sp>
      <p:grpSp>
        <p:nvGrpSpPr>
          <p:cNvPr id="5" name="Group 4">
            <a:extLst>
              <a:ext uri="{FF2B5EF4-FFF2-40B4-BE49-F238E27FC236}">
                <a16:creationId xmlns:a16="http://schemas.microsoft.com/office/drawing/2014/main" id="{09A2AD65-81F4-0974-CF9B-4B60FC62020C}"/>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4CDFB150-66E7-347C-0444-A64FAB3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BE1B763-702D-6B29-C917-447C1BB30C0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1333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aphicFrame>
        <p:nvGraphicFramePr>
          <p:cNvPr id="3" name="Diagram 2" descr="This course will cover conceptual understanding, implementation and critical thinking while problem solving and applying various data structures and algorithms">
            <a:extLst>
              <a:ext uri="{FF2B5EF4-FFF2-40B4-BE49-F238E27FC236}">
                <a16:creationId xmlns:a16="http://schemas.microsoft.com/office/drawing/2014/main" id="{50C8CCE4-B2C3-41C3-8399-F255D9C2F0EB}"/>
              </a:ext>
            </a:extLst>
          </p:cNvPr>
          <p:cNvGraphicFramePr/>
          <p:nvPr>
            <p:extLst>
              <p:ext uri="{D42A27DB-BD31-4B8C-83A1-F6EECF244321}">
                <p14:modId xmlns:p14="http://schemas.microsoft.com/office/powerpoint/2010/main" val="1529937206"/>
              </p:ext>
            </p:extLst>
          </p:nvPr>
        </p:nvGraphicFramePr>
        <p:xfrm>
          <a:off x="677945" y="1690688"/>
          <a:ext cx="9625552"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5028256-ADE8-C301-9880-86FBE6324ABF}"/>
              </a:ext>
            </a:extLst>
          </p:cNvPr>
          <p:cNvSpPr>
            <a:spLocks noGrp="1"/>
          </p:cNvSpPr>
          <p:nvPr>
            <p:ph type="sldNum" sz="quarter" idx="12"/>
          </p:nvPr>
        </p:nvSpPr>
        <p:spPr/>
        <p:txBody>
          <a:bodyPr/>
          <a:lstStyle/>
          <a:p>
            <a:fld id="{017C28E0-2F8B-4999-AEA2-B3AA3AE8994F}" type="slidenum">
              <a:rPr lang="en-US" smtClean="0"/>
              <a:t>7</a:t>
            </a:fld>
            <a:endParaRPr lang="en-US"/>
          </a:p>
        </p:txBody>
      </p:sp>
      <p:grpSp>
        <p:nvGrpSpPr>
          <p:cNvPr id="5" name="Group 4">
            <a:extLst>
              <a:ext uri="{FF2B5EF4-FFF2-40B4-BE49-F238E27FC236}">
                <a16:creationId xmlns:a16="http://schemas.microsoft.com/office/drawing/2014/main" id="{7A57AFBA-28BC-C1A7-729C-EB6E789EDA55}"/>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B47BD94B-7124-2C69-E984-823C5AF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66E2B795-2DC9-DC32-4F8D-39D3DF808F82}"/>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5358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Data Structures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2" name="Picture 11">
            <a:extLst>
              <a:ext uri="{FF2B5EF4-FFF2-40B4-BE49-F238E27FC236}">
                <a16:creationId xmlns:a16="http://schemas.microsoft.com/office/drawing/2014/main" id="{EAEFC034-0267-4D84-A453-3651AA072CF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533" y="4243348"/>
            <a:ext cx="1789980" cy="1789980"/>
          </a:xfrm>
          <a:prstGeom prst="rect">
            <a:avLst/>
          </a:prstGeom>
        </p:spPr>
      </p:pic>
      <p:grpSp>
        <p:nvGrpSpPr>
          <p:cNvPr id="4" name="Group 3">
            <a:extLst>
              <a:ext uri="{FF2B5EF4-FFF2-40B4-BE49-F238E27FC236}">
                <a16:creationId xmlns:a16="http://schemas.microsoft.com/office/drawing/2014/main" id="{C685F916-A659-4071-B659-A0FE2CFB6111}"/>
              </a:ext>
            </a:extLst>
          </p:cNvPr>
          <p:cNvGrpSpPr/>
          <p:nvPr/>
        </p:nvGrpSpPr>
        <p:grpSpPr>
          <a:xfrm>
            <a:off x="1409223" y="1869648"/>
            <a:ext cx="8233794" cy="3996889"/>
            <a:chOff x="1409223" y="2171307"/>
            <a:chExt cx="8233794" cy="3996889"/>
          </a:xfrm>
        </p:grpSpPr>
        <p:grpSp>
          <p:nvGrpSpPr>
            <p:cNvPr id="3" name="Group 2">
              <a:extLst>
                <a:ext uri="{FF2B5EF4-FFF2-40B4-BE49-F238E27FC236}">
                  <a16:creationId xmlns:a16="http://schemas.microsoft.com/office/drawing/2014/main" id="{C0B27B9E-6CF0-48EF-BC3E-2E2F4092D07B}"/>
                </a:ext>
              </a:extLst>
            </p:cNvPr>
            <p:cNvGrpSpPr/>
            <p:nvPr/>
          </p:nvGrpSpPr>
          <p:grpSpPr>
            <a:xfrm>
              <a:off x="1409223" y="2171307"/>
              <a:ext cx="8233794" cy="2602300"/>
              <a:chOff x="1409223" y="2171307"/>
              <a:chExt cx="8233794" cy="2602300"/>
            </a:xfrm>
          </p:grpSpPr>
          <p:sp>
            <p:nvSpPr>
              <p:cNvPr id="6" name="Rectangle 3" descr="Linear Ordered&#10;">
                <a:extLst>
                  <a:ext uri="{FF2B5EF4-FFF2-40B4-BE49-F238E27FC236}">
                    <a16:creationId xmlns:a16="http://schemas.microsoft.com/office/drawing/2014/main" id="{DE85FF53-6E49-47B6-8225-7E1DAC29FE5C}"/>
                  </a:ext>
                </a:extLst>
              </p:cNvPr>
              <p:cNvSpPr>
                <a:spLocks noChangeArrowheads="1"/>
              </p:cNvSpPr>
              <p:nvPr/>
            </p:nvSpPr>
            <p:spPr bwMode="auto">
              <a:xfrm>
                <a:off x="1409223" y="2171307"/>
                <a:ext cx="22860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Linear Ordered</a:t>
                </a:r>
              </a:p>
            </p:txBody>
          </p:sp>
          <p:sp>
            <p:nvSpPr>
              <p:cNvPr id="7" name="Rectangle 4" descr="Non-linear Ordered&#10;">
                <a:extLst>
                  <a:ext uri="{FF2B5EF4-FFF2-40B4-BE49-F238E27FC236}">
                    <a16:creationId xmlns:a16="http://schemas.microsoft.com/office/drawing/2014/main" id="{730497DA-87E3-4A4E-9552-C89037D50ABD}"/>
                  </a:ext>
                </a:extLst>
              </p:cNvPr>
              <p:cNvSpPr>
                <a:spLocks noChangeArrowheads="1"/>
              </p:cNvSpPr>
              <p:nvPr/>
            </p:nvSpPr>
            <p:spPr bwMode="auto">
              <a:xfrm>
                <a:off x="4383120" y="2171307"/>
                <a:ext cx="228600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Non-linear Ordered</a:t>
                </a:r>
              </a:p>
            </p:txBody>
          </p:sp>
          <p:sp>
            <p:nvSpPr>
              <p:cNvPr id="8" name="Rectangle 12" descr="Not Ordered&#10;">
                <a:extLst>
                  <a:ext uri="{FF2B5EF4-FFF2-40B4-BE49-F238E27FC236}">
                    <a16:creationId xmlns:a16="http://schemas.microsoft.com/office/drawing/2014/main" id="{D25B0EDD-7867-4D65-BDBC-5EDF27FB2CB3}"/>
                  </a:ext>
                </a:extLst>
              </p:cNvPr>
              <p:cNvSpPr>
                <a:spLocks noChangeArrowheads="1"/>
              </p:cNvSpPr>
              <p:nvPr/>
            </p:nvSpPr>
            <p:spPr bwMode="auto">
              <a:xfrm>
                <a:off x="7357017" y="2171307"/>
                <a:ext cx="22860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Not Ordered</a:t>
                </a:r>
              </a:p>
            </p:txBody>
          </p:sp>
          <p:sp>
            <p:nvSpPr>
              <p:cNvPr id="11" name="Rectangle 5" descr="lists">
                <a:extLst>
                  <a:ext uri="{FF2B5EF4-FFF2-40B4-BE49-F238E27FC236}">
                    <a16:creationId xmlns:a16="http://schemas.microsoft.com/office/drawing/2014/main" id="{BBD6B998-2174-4960-9806-558F886FCB85}"/>
                  </a:ext>
                </a:extLst>
              </p:cNvPr>
              <p:cNvSpPr>
                <a:spLocks noChangeArrowheads="1"/>
              </p:cNvSpPr>
              <p:nvPr/>
            </p:nvSpPr>
            <p:spPr bwMode="auto">
              <a:xfrm>
                <a:off x="1409223" y="2889761"/>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Lists</a:t>
                </a:r>
              </a:p>
            </p:txBody>
          </p:sp>
          <p:sp>
            <p:nvSpPr>
              <p:cNvPr id="13" name="Rectangle 6" descr="stacks">
                <a:extLst>
                  <a:ext uri="{FF2B5EF4-FFF2-40B4-BE49-F238E27FC236}">
                    <a16:creationId xmlns:a16="http://schemas.microsoft.com/office/drawing/2014/main" id="{93E8E40F-D540-4C4F-975D-8707208E0269}"/>
                  </a:ext>
                </a:extLst>
              </p:cNvPr>
              <p:cNvSpPr>
                <a:spLocks noChangeArrowheads="1"/>
              </p:cNvSpPr>
              <p:nvPr/>
            </p:nvSpPr>
            <p:spPr bwMode="auto">
              <a:xfrm>
                <a:off x="1409223" y="3603084"/>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Stacks</a:t>
                </a:r>
              </a:p>
            </p:txBody>
          </p:sp>
          <p:sp>
            <p:nvSpPr>
              <p:cNvPr id="14" name="Rectangle 7" descr="queues">
                <a:extLst>
                  <a:ext uri="{FF2B5EF4-FFF2-40B4-BE49-F238E27FC236}">
                    <a16:creationId xmlns:a16="http://schemas.microsoft.com/office/drawing/2014/main" id="{DBB16A03-0ADE-4DE8-A76F-D33130AF0BD3}"/>
                  </a:ext>
                </a:extLst>
              </p:cNvPr>
              <p:cNvSpPr>
                <a:spLocks noChangeArrowheads="1"/>
              </p:cNvSpPr>
              <p:nvPr/>
            </p:nvSpPr>
            <p:spPr bwMode="auto">
              <a:xfrm>
                <a:off x="1409223" y="4316407"/>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Queues</a:t>
                </a:r>
              </a:p>
            </p:txBody>
          </p:sp>
          <p:sp>
            <p:nvSpPr>
              <p:cNvPr id="15" name="Rectangle 8" descr="trees">
                <a:extLst>
                  <a:ext uri="{FF2B5EF4-FFF2-40B4-BE49-F238E27FC236}">
                    <a16:creationId xmlns:a16="http://schemas.microsoft.com/office/drawing/2014/main" id="{CA97C4B6-41C6-4BDA-B757-AFF8296F1FAF}"/>
                  </a:ext>
                </a:extLst>
              </p:cNvPr>
              <p:cNvSpPr>
                <a:spLocks noChangeArrowheads="1"/>
              </p:cNvSpPr>
              <p:nvPr/>
            </p:nvSpPr>
            <p:spPr bwMode="auto">
              <a:xfrm>
                <a:off x="4383120" y="2901093"/>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Trees</a:t>
                </a:r>
              </a:p>
            </p:txBody>
          </p:sp>
          <p:sp>
            <p:nvSpPr>
              <p:cNvPr id="16" name="Rectangle 9" descr="graphs">
                <a:extLst>
                  <a:ext uri="{FF2B5EF4-FFF2-40B4-BE49-F238E27FC236}">
                    <a16:creationId xmlns:a16="http://schemas.microsoft.com/office/drawing/2014/main" id="{5A639A53-6E3A-46B8-96B3-AE35D359F227}"/>
                  </a:ext>
                </a:extLst>
              </p:cNvPr>
              <p:cNvSpPr>
                <a:spLocks noChangeArrowheads="1"/>
              </p:cNvSpPr>
              <p:nvPr/>
            </p:nvSpPr>
            <p:spPr bwMode="auto">
              <a:xfrm>
                <a:off x="4390154" y="3603084"/>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Graphs</a:t>
                </a:r>
              </a:p>
            </p:txBody>
          </p:sp>
          <p:sp>
            <p:nvSpPr>
              <p:cNvPr id="17" name="Rectangle 10" descr="sets">
                <a:extLst>
                  <a:ext uri="{FF2B5EF4-FFF2-40B4-BE49-F238E27FC236}">
                    <a16:creationId xmlns:a16="http://schemas.microsoft.com/office/drawing/2014/main" id="{427D114F-9822-4AEC-85B6-AB7AA86FC1EF}"/>
                  </a:ext>
                </a:extLst>
              </p:cNvPr>
              <p:cNvSpPr>
                <a:spLocks noChangeArrowheads="1"/>
              </p:cNvSpPr>
              <p:nvPr/>
            </p:nvSpPr>
            <p:spPr bwMode="auto">
              <a:xfrm>
                <a:off x="7357017" y="2886293"/>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Sets</a:t>
                </a:r>
              </a:p>
            </p:txBody>
          </p:sp>
          <p:sp>
            <p:nvSpPr>
              <p:cNvPr id="18" name="Rectangle 11" descr="tables/maps">
                <a:extLst>
                  <a:ext uri="{FF2B5EF4-FFF2-40B4-BE49-F238E27FC236}">
                    <a16:creationId xmlns:a16="http://schemas.microsoft.com/office/drawing/2014/main" id="{91B71668-7876-4A5F-BBA8-A87FE410596D}"/>
                  </a:ext>
                </a:extLst>
              </p:cNvPr>
              <p:cNvSpPr>
                <a:spLocks noChangeArrowheads="1"/>
              </p:cNvSpPr>
              <p:nvPr/>
            </p:nvSpPr>
            <p:spPr bwMode="auto">
              <a:xfrm>
                <a:off x="7357017" y="3603084"/>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Tables/Maps</a:t>
                </a:r>
              </a:p>
            </p:txBody>
          </p:sp>
        </p:grpSp>
        <p:grpSp>
          <p:nvGrpSpPr>
            <p:cNvPr id="19" name="Group 18" descr="Unordered Data Structures">
              <a:extLst>
                <a:ext uri="{FF2B5EF4-FFF2-40B4-BE49-F238E27FC236}">
                  <a16:creationId xmlns:a16="http://schemas.microsoft.com/office/drawing/2014/main" id="{9DB3FDB7-0936-41DB-AB4E-89612624879A}"/>
                </a:ext>
              </a:extLst>
            </p:cNvPr>
            <p:cNvGrpSpPr/>
            <p:nvPr/>
          </p:nvGrpSpPr>
          <p:grpSpPr>
            <a:xfrm>
              <a:off x="7735077" y="4720396"/>
              <a:ext cx="1752600" cy="1447800"/>
              <a:chOff x="6664452" y="3364300"/>
              <a:chExt cx="1752600" cy="1447800"/>
            </a:xfrm>
          </p:grpSpPr>
          <p:sp>
            <p:nvSpPr>
              <p:cNvPr id="20" name="Oval 34">
                <a:extLst>
                  <a:ext uri="{FF2B5EF4-FFF2-40B4-BE49-F238E27FC236}">
                    <a16:creationId xmlns:a16="http://schemas.microsoft.com/office/drawing/2014/main" id="{4DA0BD3C-FE2F-43DD-82C7-53C99E353609}"/>
                  </a:ext>
                </a:extLst>
              </p:cNvPr>
              <p:cNvSpPr>
                <a:spLocks noChangeArrowheads="1"/>
              </p:cNvSpPr>
              <p:nvPr/>
            </p:nvSpPr>
            <p:spPr bwMode="auto">
              <a:xfrm>
                <a:off x="7245091" y="3583885"/>
                <a:ext cx="301752" cy="301752"/>
              </a:xfrm>
              <a:prstGeom prst="ellipse">
                <a:avLst/>
              </a:prstGeom>
              <a:solidFill>
                <a:schemeClr val="accent6"/>
              </a:solidFill>
              <a:ln w="9525">
                <a:noFill/>
                <a:round/>
                <a:headEnd/>
                <a:tailEnd/>
              </a:ln>
            </p:spPr>
            <p:txBody>
              <a:bodyPr/>
              <a:lstStyle/>
              <a:p>
                <a:endParaRPr lang="en-US"/>
              </a:p>
            </p:txBody>
          </p:sp>
          <p:sp>
            <p:nvSpPr>
              <p:cNvPr id="21" name="Oval 35">
                <a:extLst>
                  <a:ext uri="{FF2B5EF4-FFF2-40B4-BE49-F238E27FC236}">
                    <a16:creationId xmlns:a16="http://schemas.microsoft.com/office/drawing/2014/main" id="{6F36547F-F6D3-4F93-A534-9BE6FD96771D}"/>
                  </a:ext>
                </a:extLst>
              </p:cNvPr>
              <p:cNvSpPr>
                <a:spLocks noChangeArrowheads="1"/>
              </p:cNvSpPr>
              <p:nvPr/>
            </p:nvSpPr>
            <p:spPr bwMode="auto">
              <a:xfrm>
                <a:off x="7854691" y="3812485"/>
                <a:ext cx="301752" cy="301752"/>
              </a:xfrm>
              <a:prstGeom prst="ellipse">
                <a:avLst/>
              </a:prstGeom>
              <a:solidFill>
                <a:schemeClr val="accent6"/>
              </a:solidFill>
              <a:ln w="9525">
                <a:noFill/>
                <a:round/>
                <a:headEnd/>
                <a:tailEnd/>
              </a:ln>
            </p:spPr>
            <p:txBody>
              <a:bodyPr/>
              <a:lstStyle/>
              <a:p>
                <a:endParaRPr lang="en-US"/>
              </a:p>
            </p:txBody>
          </p:sp>
          <p:sp>
            <p:nvSpPr>
              <p:cNvPr id="22" name="Oval 36">
                <a:extLst>
                  <a:ext uri="{FF2B5EF4-FFF2-40B4-BE49-F238E27FC236}">
                    <a16:creationId xmlns:a16="http://schemas.microsoft.com/office/drawing/2014/main" id="{7ED1D9A0-9254-4941-8BA5-7F80FC0B6597}"/>
                  </a:ext>
                </a:extLst>
              </p:cNvPr>
              <p:cNvSpPr>
                <a:spLocks noChangeArrowheads="1"/>
              </p:cNvSpPr>
              <p:nvPr/>
            </p:nvSpPr>
            <p:spPr bwMode="auto">
              <a:xfrm>
                <a:off x="7016491" y="4193485"/>
                <a:ext cx="301752" cy="301752"/>
              </a:xfrm>
              <a:prstGeom prst="ellipse">
                <a:avLst/>
              </a:prstGeom>
              <a:solidFill>
                <a:schemeClr val="accent6"/>
              </a:solidFill>
              <a:ln w="9525">
                <a:noFill/>
                <a:round/>
                <a:headEnd/>
                <a:tailEnd/>
              </a:ln>
            </p:spPr>
            <p:txBody>
              <a:bodyPr/>
              <a:lstStyle/>
              <a:p>
                <a:endParaRPr lang="en-US"/>
              </a:p>
            </p:txBody>
          </p:sp>
          <p:sp>
            <p:nvSpPr>
              <p:cNvPr id="23" name="Oval 37">
                <a:extLst>
                  <a:ext uri="{FF2B5EF4-FFF2-40B4-BE49-F238E27FC236}">
                    <a16:creationId xmlns:a16="http://schemas.microsoft.com/office/drawing/2014/main" id="{7EAC7BCB-669A-4D38-907E-A5D53411E62E}"/>
                  </a:ext>
                </a:extLst>
              </p:cNvPr>
              <p:cNvSpPr>
                <a:spLocks noChangeArrowheads="1"/>
              </p:cNvSpPr>
              <p:nvPr/>
            </p:nvSpPr>
            <p:spPr bwMode="auto">
              <a:xfrm>
                <a:off x="7563420" y="4191292"/>
                <a:ext cx="301752" cy="301752"/>
              </a:xfrm>
              <a:prstGeom prst="ellipse">
                <a:avLst/>
              </a:prstGeom>
              <a:solidFill>
                <a:schemeClr val="accent6"/>
              </a:solidFill>
              <a:ln w="9525">
                <a:noFill/>
                <a:round/>
                <a:headEnd/>
                <a:tailEnd/>
              </a:ln>
            </p:spPr>
            <p:txBody>
              <a:bodyPr/>
              <a:lstStyle/>
              <a:p>
                <a:endParaRPr lang="en-US"/>
              </a:p>
            </p:txBody>
          </p:sp>
          <p:sp>
            <p:nvSpPr>
              <p:cNvPr id="24" name="Oval 33">
                <a:extLst>
                  <a:ext uri="{FF2B5EF4-FFF2-40B4-BE49-F238E27FC236}">
                    <a16:creationId xmlns:a16="http://schemas.microsoft.com/office/drawing/2014/main" id="{34594F30-7AE2-4A79-A664-861715F4D7CC}"/>
                  </a:ext>
                </a:extLst>
              </p:cNvPr>
              <p:cNvSpPr>
                <a:spLocks noChangeArrowheads="1"/>
              </p:cNvSpPr>
              <p:nvPr/>
            </p:nvSpPr>
            <p:spPr bwMode="auto">
              <a:xfrm>
                <a:off x="6664452" y="3364300"/>
                <a:ext cx="1752600" cy="1447800"/>
              </a:xfrm>
              <a:prstGeom prst="ellipse">
                <a:avLst/>
              </a:prstGeom>
              <a:noFill/>
              <a:ln w="19050">
                <a:solidFill>
                  <a:schemeClr val="accent6">
                    <a:lumMod val="75000"/>
                  </a:schemeClr>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5" name="Group 24" descr="Linear Data Structures">
              <a:extLst>
                <a:ext uri="{FF2B5EF4-FFF2-40B4-BE49-F238E27FC236}">
                  <a16:creationId xmlns:a16="http://schemas.microsoft.com/office/drawing/2014/main" id="{C4FE9C71-86DE-4070-982E-BADCC35B4E91}"/>
                </a:ext>
              </a:extLst>
            </p:cNvPr>
            <p:cNvGrpSpPr/>
            <p:nvPr/>
          </p:nvGrpSpPr>
          <p:grpSpPr>
            <a:xfrm>
              <a:off x="1831868" y="5295507"/>
              <a:ext cx="1456888" cy="304800"/>
              <a:chOff x="877748" y="4343400"/>
              <a:chExt cx="1456888" cy="304800"/>
            </a:xfrm>
          </p:grpSpPr>
          <p:sp>
            <p:nvSpPr>
              <p:cNvPr id="26" name="Oval 13">
                <a:extLst>
                  <a:ext uri="{FF2B5EF4-FFF2-40B4-BE49-F238E27FC236}">
                    <a16:creationId xmlns:a16="http://schemas.microsoft.com/office/drawing/2014/main" id="{1FDDD2FA-8EB8-4969-BDE9-BBEFF8E1747E}"/>
                  </a:ext>
                </a:extLst>
              </p:cNvPr>
              <p:cNvSpPr>
                <a:spLocks noChangeArrowheads="1"/>
              </p:cNvSpPr>
              <p:nvPr/>
            </p:nvSpPr>
            <p:spPr bwMode="auto">
              <a:xfrm>
                <a:off x="877748"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7" name="Oval 14">
                <a:extLst>
                  <a:ext uri="{FF2B5EF4-FFF2-40B4-BE49-F238E27FC236}">
                    <a16:creationId xmlns:a16="http://schemas.microsoft.com/office/drawing/2014/main" id="{81226823-D927-4CFC-9D60-DFF03265882C}"/>
                  </a:ext>
                </a:extLst>
              </p:cNvPr>
              <p:cNvSpPr>
                <a:spLocks noChangeArrowheads="1"/>
              </p:cNvSpPr>
              <p:nvPr/>
            </p:nvSpPr>
            <p:spPr bwMode="auto">
              <a:xfrm>
                <a:off x="1453792"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8" name="Oval 15">
                <a:extLst>
                  <a:ext uri="{FF2B5EF4-FFF2-40B4-BE49-F238E27FC236}">
                    <a16:creationId xmlns:a16="http://schemas.microsoft.com/office/drawing/2014/main" id="{44CAFCF0-8DD4-458A-BF11-416332294BBE}"/>
                  </a:ext>
                </a:extLst>
              </p:cNvPr>
              <p:cNvSpPr>
                <a:spLocks noChangeArrowheads="1"/>
              </p:cNvSpPr>
              <p:nvPr/>
            </p:nvSpPr>
            <p:spPr bwMode="auto">
              <a:xfrm>
                <a:off x="2029836" y="4343400"/>
                <a:ext cx="304800" cy="304800"/>
              </a:xfrm>
              <a:prstGeom prst="ellipse">
                <a:avLst/>
              </a:prstGeom>
              <a:solidFill>
                <a:schemeClr val="accent4">
                  <a:lumMod val="50000"/>
                </a:schemeClr>
              </a:solidFill>
              <a:ln w="9525">
                <a:noFill/>
                <a:round/>
                <a:headEnd/>
                <a:tailEnd/>
              </a:ln>
            </p:spPr>
            <p:txBody>
              <a:bodyPr/>
              <a:lstStyle/>
              <a:p>
                <a:endParaRPr lang="en-US"/>
              </a:p>
            </p:txBody>
          </p:sp>
          <p:cxnSp>
            <p:nvCxnSpPr>
              <p:cNvPr id="29" name="Straight Connector 28">
                <a:extLst>
                  <a:ext uri="{FF2B5EF4-FFF2-40B4-BE49-F238E27FC236}">
                    <a16:creationId xmlns:a16="http://schemas.microsoft.com/office/drawing/2014/main" id="{549FE957-18FD-4073-A520-F7172DE43CA8}"/>
                  </a:ext>
                </a:extLst>
              </p:cNvPr>
              <p:cNvCxnSpPr>
                <a:cxnSpLocks noChangeShapeType="1"/>
                <a:stCxn id="26" idx="6"/>
                <a:endCxn id="27" idx="2"/>
              </p:cNvCxnSpPr>
              <p:nvPr/>
            </p:nvCxnSpPr>
            <p:spPr bwMode="auto">
              <a:xfrm>
                <a:off x="1182548" y="4495800"/>
                <a:ext cx="271244" cy="0"/>
              </a:xfrm>
              <a:prstGeom prst="line">
                <a:avLst/>
              </a:prstGeom>
              <a:noFill/>
              <a:ln w="25400">
                <a:solidFill>
                  <a:schemeClr val="accent4">
                    <a:lumMod val="50000"/>
                  </a:schemeClr>
                </a:solidFill>
                <a:round/>
                <a:headEnd/>
                <a:tailEnd/>
              </a:ln>
              <a:extLst>
                <a:ext uri="{909E8E84-426E-40dd-AFC4-6F175D3DCCD1}">
                  <a14:hiddenFill xmlns="" xmlns:a14="http://schemas.microsoft.com/office/drawing/2010/main">
                    <a:noFill/>
                  </a14:hiddenFill>
                </a:ext>
              </a:extLst>
            </p:spPr>
          </p:cxnSp>
          <p:cxnSp>
            <p:nvCxnSpPr>
              <p:cNvPr id="30" name="Straight Connector 29">
                <a:extLst>
                  <a:ext uri="{FF2B5EF4-FFF2-40B4-BE49-F238E27FC236}">
                    <a16:creationId xmlns:a16="http://schemas.microsoft.com/office/drawing/2014/main" id="{EB6D8996-2669-4634-9753-F687C728F274}"/>
                  </a:ext>
                </a:extLst>
              </p:cNvPr>
              <p:cNvCxnSpPr>
                <a:cxnSpLocks noChangeShapeType="1"/>
              </p:cNvCxnSpPr>
              <p:nvPr/>
            </p:nvCxnSpPr>
            <p:spPr bwMode="auto">
              <a:xfrm>
                <a:off x="1750203" y="4495800"/>
                <a:ext cx="304800" cy="0"/>
              </a:xfrm>
              <a:prstGeom prst="line">
                <a:avLst/>
              </a:prstGeom>
              <a:noFill/>
              <a:ln w="25400">
                <a:solidFill>
                  <a:schemeClr val="accent4">
                    <a:lumMod val="50000"/>
                  </a:schemeClr>
                </a:solidFill>
                <a:round/>
                <a:headEnd/>
                <a:tailEnd/>
              </a:ln>
              <a:extLst>
                <a:ext uri="{909E8E84-426E-40dd-AFC4-6F175D3DCCD1}">
                  <a14:hiddenFill xmlns="" xmlns:a14="http://schemas.microsoft.com/office/drawing/2010/main">
                    <a:noFill/>
                  </a14:hiddenFill>
                </a:ext>
              </a:extLst>
            </p:spPr>
          </p:cxnSp>
        </p:grpSp>
        <p:grpSp>
          <p:nvGrpSpPr>
            <p:cNvPr id="31" name="Group 30" descr="Non-Linear Data Structures">
              <a:extLst>
                <a:ext uri="{FF2B5EF4-FFF2-40B4-BE49-F238E27FC236}">
                  <a16:creationId xmlns:a16="http://schemas.microsoft.com/office/drawing/2014/main" id="{BBCA3FB5-E4E4-4A55-A2BA-67A34490B071}"/>
                </a:ext>
              </a:extLst>
            </p:cNvPr>
            <p:cNvGrpSpPr/>
            <p:nvPr/>
          </p:nvGrpSpPr>
          <p:grpSpPr>
            <a:xfrm>
              <a:off x="5225372" y="4988620"/>
              <a:ext cx="987552" cy="911352"/>
              <a:chOff x="4079846" y="3744286"/>
              <a:chExt cx="987552" cy="911352"/>
            </a:xfrm>
          </p:grpSpPr>
          <p:sp>
            <p:nvSpPr>
              <p:cNvPr id="32" name="Oval 31">
                <a:extLst>
                  <a:ext uri="{FF2B5EF4-FFF2-40B4-BE49-F238E27FC236}">
                    <a16:creationId xmlns:a16="http://schemas.microsoft.com/office/drawing/2014/main" id="{8D06E595-9B3B-4CCB-9BDB-BBDFCB0F342C}"/>
                  </a:ext>
                </a:extLst>
              </p:cNvPr>
              <p:cNvSpPr>
                <a:spLocks noChangeArrowheads="1"/>
              </p:cNvSpPr>
              <p:nvPr/>
            </p:nvSpPr>
            <p:spPr bwMode="auto">
              <a:xfrm>
                <a:off x="4079846" y="37442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3" name="Oval 32">
                <a:extLst>
                  <a:ext uri="{FF2B5EF4-FFF2-40B4-BE49-F238E27FC236}">
                    <a16:creationId xmlns:a16="http://schemas.microsoft.com/office/drawing/2014/main" id="{5247F677-4DCC-4D8C-A1AE-1F791E081050}"/>
                  </a:ext>
                </a:extLst>
              </p:cNvPr>
              <p:cNvSpPr>
                <a:spLocks noChangeArrowheads="1"/>
              </p:cNvSpPr>
              <p:nvPr/>
            </p:nvSpPr>
            <p:spPr bwMode="auto">
              <a:xfrm>
                <a:off x="4765646" y="38204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4" name="Oval 33">
                <a:extLst>
                  <a:ext uri="{FF2B5EF4-FFF2-40B4-BE49-F238E27FC236}">
                    <a16:creationId xmlns:a16="http://schemas.microsoft.com/office/drawing/2014/main" id="{F9D2F77B-58EA-434A-9B0C-23C2FAFE2AE0}"/>
                  </a:ext>
                </a:extLst>
              </p:cNvPr>
              <p:cNvSpPr>
                <a:spLocks noChangeArrowheads="1"/>
              </p:cNvSpPr>
              <p:nvPr/>
            </p:nvSpPr>
            <p:spPr bwMode="auto">
              <a:xfrm>
                <a:off x="4232246" y="43538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5" name="Oval 34">
                <a:extLst>
                  <a:ext uri="{FF2B5EF4-FFF2-40B4-BE49-F238E27FC236}">
                    <a16:creationId xmlns:a16="http://schemas.microsoft.com/office/drawing/2014/main" id="{3AE1F873-515C-4395-9A03-190B6BF121AE}"/>
                  </a:ext>
                </a:extLst>
              </p:cNvPr>
              <p:cNvSpPr>
                <a:spLocks noChangeArrowheads="1"/>
              </p:cNvSpPr>
              <p:nvPr/>
            </p:nvSpPr>
            <p:spPr bwMode="auto">
              <a:xfrm>
                <a:off x="4689446" y="4277686"/>
                <a:ext cx="301752" cy="301752"/>
              </a:xfrm>
              <a:prstGeom prst="ellipse">
                <a:avLst/>
              </a:prstGeom>
              <a:solidFill>
                <a:schemeClr val="accent2">
                  <a:lumMod val="75000"/>
                </a:schemeClr>
              </a:solidFill>
              <a:ln w="9525">
                <a:noFill/>
                <a:round/>
                <a:headEnd/>
                <a:tailEnd/>
              </a:ln>
            </p:spPr>
            <p:txBody>
              <a:bodyPr/>
              <a:lstStyle/>
              <a:p>
                <a:endParaRPr lang="en-US"/>
              </a:p>
            </p:txBody>
          </p:sp>
          <p:cxnSp>
            <p:nvCxnSpPr>
              <p:cNvPr id="36" name="Straight Connector 27">
                <a:extLst>
                  <a:ext uri="{FF2B5EF4-FFF2-40B4-BE49-F238E27FC236}">
                    <a16:creationId xmlns:a16="http://schemas.microsoft.com/office/drawing/2014/main" id="{5A300474-4AF3-4B14-AC0F-944DB12EE000}"/>
                  </a:ext>
                </a:extLst>
              </p:cNvPr>
              <p:cNvCxnSpPr>
                <a:cxnSpLocks noChangeShapeType="1"/>
                <a:stCxn id="32" idx="6"/>
                <a:endCxn id="33" idx="2"/>
              </p:cNvCxnSpPr>
              <p:nvPr/>
            </p:nvCxnSpPr>
            <p:spPr bwMode="auto">
              <a:xfrm>
                <a:off x="4381598" y="3895162"/>
                <a:ext cx="384048" cy="76200"/>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7" name="Straight Connector 29">
                <a:extLst>
                  <a:ext uri="{FF2B5EF4-FFF2-40B4-BE49-F238E27FC236}">
                    <a16:creationId xmlns:a16="http://schemas.microsoft.com/office/drawing/2014/main" id="{2B26994C-2449-49C4-959A-08A707E3B0EA}"/>
                  </a:ext>
                </a:extLst>
              </p:cNvPr>
              <p:cNvCxnSpPr>
                <a:cxnSpLocks noChangeShapeType="1"/>
                <a:stCxn id="33" idx="4"/>
                <a:endCxn id="35" idx="0"/>
              </p:cNvCxnSpPr>
              <p:nvPr/>
            </p:nvCxnSpPr>
            <p:spPr bwMode="auto">
              <a:xfrm flipH="1">
                <a:off x="4840322" y="4122238"/>
                <a:ext cx="76200" cy="155448"/>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8" name="Straight Connector 31">
                <a:extLst>
                  <a:ext uri="{FF2B5EF4-FFF2-40B4-BE49-F238E27FC236}">
                    <a16:creationId xmlns:a16="http://schemas.microsoft.com/office/drawing/2014/main" id="{16A74199-DDE2-460E-8EF9-DC0C699CAD5D}"/>
                  </a:ext>
                </a:extLst>
              </p:cNvPr>
              <p:cNvCxnSpPr>
                <a:cxnSpLocks noChangeShapeType="1"/>
                <a:stCxn id="32" idx="5"/>
                <a:endCxn id="35" idx="1"/>
              </p:cNvCxnSpPr>
              <p:nvPr/>
            </p:nvCxnSpPr>
            <p:spPr bwMode="auto">
              <a:xfrm>
                <a:off x="4337407" y="4001847"/>
                <a:ext cx="396230" cy="320030"/>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9" name="Straight Connector 31">
                <a:extLst>
                  <a:ext uri="{FF2B5EF4-FFF2-40B4-BE49-F238E27FC236}">
                    <a16:creationId xmlns:a16="http://schemas.microsoft.com/office/drawing/2014/main" id="{F8A83CAE-9C4A-4C60-8A1C-7F6AE7A2B7EC}"/>
                  </a:ext>
                </a:extLst>
              </p:cNvPr>
              <p:cNvCxnSpPr>
                <a:cxnSpLocks noChangeShapeType="1"/>
                <a:stCxn id="32" idx="4"/>
              </p:cNvCxnSpPr>
              <p:nvPr/>
            </p:nvCxnSpPr>
            <p:spPr bwMode="auto">
              <a:xfrm>
                <a:off x="4230722" y="4046038"/>
                <a:ext cx="169093" cy="363987"/>
              </a:xfrm>
              <a:prstGeom prst="line">
                <a:avLst/>
              </a:prstGeom>
              <a:noFill/>
              <a:ln w="25400">
                <a:solidFill>
                  <a:schemeClr val="accent2">
                    <a:lumMod val="75000"/>
                  </a:schemeClr>
                </a:solidFill>
                <a:round/>
                <a:headEnd/>
                <a:tailEnd/>
              </a:ln>
              <a:extLst>
                <a:ext uri="{909E8E84-426E-40dd-AFC4-6F175D3DCCD1}">
                  <a14:hiddenFill xmlns="" xmlns:a14="http://schemas.microsoft.com/office/drawing/2010/main">
                    <a:noFill/>
                  </a14:hiddenFill>
                </a:ext>
              </a:extLst>
            </p:spPr>
          </p:cxnSp>
        </p:grpSp>
      </p:grpSp>
      <p:sp>
        <p:nvSpPr>
          <p:cNvPr id="5" name="Slide Number Placeholder 4">
            <a:extLst>
              <a:ext uri="{FF2B5EF4-FFF2-40B4-BE49-F238E27FC236}">
                <a16:creationId xmlns:a16="http://schemas.microsoft.com/office/drawing/2014/main" id="{6962F8A3-07BE-889F-1481-24EAE7C4F3B8}"/>
              </a:ext>
            </a:extLst>
          </p:cNvPr>
          <p:cNvSpPr>
            <a:spLocks noGrp="1"/>
          </p:cNvSpPr>
          <p:nvPr>
            <p:ph type="sldNum" sz="quarter" idx="12"/>
          </p:nvPr>
        </p:nvSpPr>
        <p:spPr/>
        <p:txBody>
          <a:bodyPr/>
          <a:lstStyle/>
          <a:p>
            <a:fld id="{017C28E0-2F8B-4999-AEA2-B3AA3AE8994F}" type="slidenum">
              <a:rPr lang="en-US" smtClean="0"/>
              <a:t>8</a:t>
            </a:fld>
            <a:endParaRPr lang="en-US"/>
          </a:p>
        </p:txBody>
      </p:sp>
      <p:grpSp>
        <p:nvGrpSpPr>
          <p:cNvPr id="43" name="Group 42">
            <a:extLst>
              <a:ext uri="{FF2B5EF4-FFF2-40B4-BE49-F238E27FC236}">
                <a16:creationId xmlns:a16="http://schemas.microsoft.com/office/drawing/2014/main" id="{93073470-578E-2DA0-6BB7-6BE0A43B728F}"/>
              </a:ext>
            </a:extLst>
          </p:cNvPr>
          <p:cNvGrpSpPr/>
          <p:nvPr/>
        </p:nvGrpSpPr>
        <p:grpSpPr>
          <a:xfrm>
            <a:off x="11317255" y="5989103"/>
            <a:ext cx="841781" cy="748032"/>
            <a:chOff x="11337354" y="6025684"/>
            <a:chExt cx="841781" cy="748032"/>
          </a:xfrm>
        </p:grpSpPr>
        <p:pic>
          <p:nvPicPr>
            <p:cNvPr id="44" name="Picture 43">
              <a:extLst>
                <a:ext uri="{FF2B5EF4-FFF2-40B4-BE49-F238E27FC236}">
                  <a16:creationId xmlns:a16="http://schemas.microsoft.com/office/drawing/2014/main" id="{3CBB6F5C-B78B-B284-5874-5CF661CE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Logo COP3530">
              <a:extLst>
                <a:ext uri="{FF2B5EF4-FFF2-40B4-BE49-F238E27FC236}">
                  <a16:creationId xmlns:a16="http://schemas.microsoft.com/office/drawing/2014/main" id="{671BFB80-73AF-BCBC-2165-ABE322892CB0}"/>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06877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Algorithms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0" name="Picture 9">
            <a:extLst>
              <a:ext uri="{FF2B5EF4-FFF2-40B4-BE49-F238E27FC236}">
                <a16:creationId xmlns:a16="http://schemas.microsoft.com/office/drawing/2014/main" id="{E3F057A8-6D49-42D4-8B5F-143C02EBAB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182" y="3967776"/>
            <a:ext cx="2486818" cy="2486818"/>
          </a:xfrm>
          <a:prstGeom prst="rect">
            <a:avLst/>
          </a:prstGeom>
        </p:spPr>
      </p:pic>
      <p:sp>
        <p:nvSpPr>
          <p:cNvPr id="47" name="Rectangle 12" descr="Greedy&#10;">
            <a:extLst>
              <a:ext uri="{FF2B5EF4-FFF2-40B4-BE49-F238E27FC236}">
                <a16:creationId xmlns:a16="http://schemas.microsoft.com/office/drawing/2014/main" id="{BC198991-DA98-49F8-8FC7-D0CF780A4108}"/>
              </a:ext>
            </a:extLst>
          </p:cNvPr>
          <p:cNvSpPr>
            <a:spLocks noChangeArrowheads="1"/>
          </p:cNvSpPr>
          <p:nvPr/>
        </p:nvSpPr>
        <p:spPr bwMode="auto">
          <a:xfrm>
            <a:off x="6020201" y="1844386"/>
            <a:ext cx="27432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Greedy</a:t>
            </a:r>
          </a:p>
        </p:txBody>
      </p:sp>
      <p:sp>
        <p:nvSpPr>
          <p:cNvPr id="53" name="Rectangle 10" descr="sets">
            <a:extLst>
              <a:ext uri="{FF2B5EF4-FFF2-40B4-BE49-F238E27FC236}">
                <a16:creationId xmlns:a16="http://schemas.microsoft.com/office/drawing/2014/main" id="{B462AEFD-4790-4900-BCE0-D5023E50C887}"/>
              </a:ext>
            </a:extLst>
          </p:cNvPr>
          <p:cNvSpPr>
            <a:spLocks noChangeArrowheads="1"/>
          </p:cNvSpPr>
          <p:nvPr/>
        </p:nvSpPr>
        <p:spPr bwMode="auto">
          <a:xfrm>
            <a:off x="6035046" y="2491186"/>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Minimum Spanning Tree</a:t>
            </a:r>
          </a:p>
        </p:txBody>
      </p:sp>
      <p:sp>
        <p:nvSpPr>
          <p:cNvPr id="54" name="Rectangle 11" descr="tables/maps">
            <a:extLst>
              <a:ext uri="{FF2B5EF4-FFF2-40B4-BE49-F238E27FC236}">
                <a16:creationId xmlns:a16="http://schemas.microsoft.com/office/drawing/2014/main" id="{4585564B-366E-4866-8AC6-8029F5FACF0A}"/>
              </a:ext>
            </a:extLst>
          </p:cNvPr>
          <p:cNvSpPr>
            <a:spLocks noChangeArrowheads="1"/>
          </p:cNvSpPr>
          <p:nvPr/>
        </p:nvSpPr>
        <p:spPr bwMode="auto">
          <a:xfrm>
            <a:off x="6035046" y="3200892"/>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Shortest Paths</a:t>
            </a:r>
          </a:p>
        </p:txBody>
      </p:sp>
      <p:sp>
        <p:nvSpPr>
          <p:cNvPr id="45" name="Rectangle 3" descr="Brute Force&#10;">
            <a:extLst>
              <a:ext uri="{FF2B5EF4-FFF2-40B4-BE49-F238E27FC236}">
                <a16:creationId xmlns:a16="http://schemas.microsoft.com/office/drawing/2014/main" id="{B42A8BBC-A47C-4FD3-B422-55A32B28DF6D}"/>
              </a:ext>
            </a:extLst>
          </p:cNvPr>
          <p:cNvSpPr>
            <a:spLocks noChangeArrowheads="1"/>
          </p:cNvSpPr>
          <p:nvPr/>
        </p:nvSpPr>
        <p:spPr bwMode="auto">
          <a:xfrm>
            <a:off x="670555" y="1844386"/>
            <a:ext cx="27432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Brute Force</a:t>
            </a:r>
          </a:p>
        </p:txBody>
      </p:sp>
      <p:sp>
        <p:nvSpPr>
          <p:cNvPr id="48" name="Rectangle 5" descr="lists">
            <a:extLst>
              <a:ext uri="{FF2B5EF4-FFF2-40B4-BE49-F238E27FC236}">
                <a16:creationId xmlns:a16="http://schemas.microsoft.com/office/drawing/2014/main" id="{44A3AB65-4A5F-4031-A014-49457979D786}"/>
              </a:ext>
            </a:extLst>
          </p:cNvPr>
          <p:cNvSpPr>
            <a:spLocks noChangeArrowheads="1"/>
          </p:cNvSpPr>
          <p:nvPr/>
        </p:nvSpPr>
        <p:spPr bwMode="auto">
          <a:xfrm>
            <a:off x="670555" y="249118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Selection Sort</a:t>
            </a:r>
          </a:p>
        </p:txBody>
      </p:sp>
      <p:sp>
        <p:nvSpPr>
          <p:cNvPr id="49" name="Rectangle 6" descr="stacks">
            <a:extLst>
              <a:ext uri="{FF2B5EF4-FFF2-40B4-BE49-F238E27FC236}">
                <a16:creationId xmlns:a16="http://schemas.microsoft.com/office/drawing/2014/main" id="{30E34680-646F-41E6-929D-50E6B4ACA911}"/>
              </a:ext>
            </a:extLst>
          </p:cNvPr>
          <p:cNvSpPr>
            <a:spLocks noChangeArrowheads="1"/>
          </p:cNvSpPr>
          <p:nvPr/>
        </p:nvSpPr>
        <p:spPr bwMode="auto">
          <a:xfrm>
            <a:off x="670555" y="3200892"/>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Bubble Sort</a:t>
            </a:r>
          </a:p>
        </p:txBody>
      </p:sp>
      <p:sp>
        <p:nvSpPr>
          <p:cNvPr id="50" name="Rectangle 7" descr="queues">
            <a:extLst>
              <a:ext uri="{FF2B5EF4-FFF2-40B4-BE49-F238E27FC236}">
                <a16:creationId xmlns:a16="http://schemas.microsoft.com/office/drawing/2014/main" id="{FC778D4C-9BA5-4103-A9EE-0C3C31A5E688}"/>
              </a:ext>
            </a:extLst>
          </p:cNvPr>
          <p:cNvSpPr>
            <a:spLocks noChangeArrowheads="1"/>
          </p:cNvSpPr>
          <p:nvPr/>
        </p:nvSpPr>
        <p:spPr bwMode="auto">
          <a:xfrm>
            <a:off x="670555" y="3890784"/>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Insertion Sort</a:t>
            </a:r>
          </a:p>
        </p:txBody>
      </p:sp>
      <p:sp>
        <p:nvSpPr>
          <p:cNvPr id="55" name="Rectangle 7" descr="queues">
            <a:extLst>
              <a:ext uri="{FF2B5EF4-FFF2-40B4-BE49-F238E27FC236}">
                <a16:creationId xmlns:a16="http://schemas.microsoft.com/office/drawing/2014/main" id="{5CED18F1-8305-4890-B7E4-5A3EC60E1B07}"/>
              </a:ext>
            </a:extLst>
          </p:cNvPr>
          <p:cNvSpPr>
            <a:spLocks noChangeArrowheads="1"/>
          </p:cNvSpPr>
          <p:nvPr/>
        </p:nvSpPr>
        <p:spPr bwMode="auto">
          <a:xfrm>
            <a:off x="670555" y="458067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NP Complete Problems</a:t>
            </a:r>
          </a:p>
        </p:txBody>
      </p:sp>
      <p:sp>
        <p:nvSpPr>
          <p:cNvPr id="46" name="Rectangle 4" descr="Divide &amp; Conquer&#10;">
            <a:extLst>
              <a:ext uri="{FF2B5EF4-FFF2-40B4-BE49-F238E27FC236}">
                <a16:creationId xmlns:a16="http://schemas.microsoft.com/office/drawing/2014/main" id="{4555AC95-7A93-44FD-9A61-6451BEF7BC2B}"/>
              </a:ext>
            </a:extLst>
          </p:cNvPr>
          <p:cNvSpPr>
            <a:spLocks noChangeArrowheads="1"/>
          </p:cNvSpPr>
          <p:nvPr/>
        </p:nvSpPr>
        <p:spPr bwMode="auto">
          <a:xfrm>
            <a:off x="3665418" y="1844386"/>
            <a:ext cx="210312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Divide &amp; Conquer</a:t>
            </a:r>
          </a:p>
        </p:txBody>
      </p:sp>
      <p:sp>
        <p:nvSpPr>
          <p:cNvPr id="51" name="Rectangle 8" descr="trees">
            <a:extLst>
              <a:ext uri="{FF2B5EF4-FFF2-40B4-BE49-F238E27FC236}">
                <a16:creationId xmlns:a16="http://schemas.microsoft.com/office/drawing/2014/main" id="{843A9768-CB87-44EC-88C5-56C6C1A4C92B}"/>
              </a:ext>
            </a:extLst>
          </p:cNvPr>
          <p:cNvSpPr>
            <a:spLocks noChangeArrowheads="1"/>
          </p:cNvSpPr>
          <p:nvPr/>
        </p:nvSpPr>
        <p:spPr bwMode="auto">
          <a:xfrm>
            <a:off x="3672840" y="2491186"/>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Binary Search</a:t>
            </a:r>
          </a:p>
        </p:txBody>
      </p:sp>
      <p:sp>
        <p:nvSpPr>
          <p:cNvPr id="52" name="Rectangle 9" descr="graphs">
            <a:extLst>
              <a:ext uri="{FF2B5EF4-FFF2-40B4-BE49-F238E27FC236}">
                <a16:creationId xmlns:a16="http://schemas.microsoft.com/office/drawing/2014/main" id="{016A0C9F-7B77-43E3-A687-1129683F98A7}"/>
              </a:ext>
            </a:extLst>
          </p:cNvPr>
          <p:cNvSpPr>
            <a:spLocks noChangeArrowheads="1"/>
          </p:cNvSpPr>
          <p:nvPr/>
        </p:nvSpPr>
        <p:spPr bwMode="auto">
          <a:xfrm>
            <a:off x="3665417" y="3200892"/>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Merge Sort</a:t>
            </a:r>
          </a:p>
        </p:txBody>
      </p:sp>
      <p:sp>
        <p:nvSpPr>
          <p:cNvPr id="56" name="Rectangle 9" descr="graphs">
            <a:extLst>
              <a:ext uri="{FF2B5EF4-FFF2-40B4-BE49-F238E27FC236}">
                <a16:creationId xmlns:a16="http://schemas.microsoft.com/office/drawing/2014/main" id="{5CA4B344-8807-4079-975F-329F30F527E6}"/>
              </a:ext>
            </a:extLst>
          </p:cNvPr>
          <p:cNvSpPr>
            <a:spLocks noChangeArrowheads="1"/>
          </p:cNvSpPr>
          <p:nvPr/>
        </p:nvSpPr>
        <p:spPr bwMode="auto">
          <a:xfrm>
            <a:off x="3672840" y="3890784"/>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Quick Sort</a:t>
            </a:r>
          </a:p>
        </p:txBody>
      </p:sp>
      <p:sp>
        <p:nvSpPr>
          <p:cNvPr id="57" name="Rectangle 12" descr="Dynamic Programming&#10;">
            <a:extLst>
              <a:ext uri="{FF2B5EF4-FFF2-40B4-BE49-F238E27FC236}">
                <a16:creationId xmlns:a16="http://schemas.microsoft.com/office/drawing/2014/main" id="{2AFEEB72-DDE4-45AF-837B-6610324D534F}"/>
              </a:ext>
            </a:extLst>
          </p:cNvPr>
          <p:cNvSpPr>
            <a:spLocks noChangeArrowheads="1"/>
          </p:cNvSpPr>
          <p:nvPr/>
        </p:nvSpPr>
        <p:spPr bwMode="auto">
          <a:xfrm>
            <a:off x="9015063" y="1844386"/>
            <a:ext cx="2743200" cy="457200"/>
          </a:xfrm>
          <a:prstGeom prst="rect">
            <a:avLst/>
          </a:prstGeom>
          <a:solidFill>
            <a:schemeClr val="accent5"/>
          </a:solidFill>
          <a:ln w="9525">
            <a:noFill/>
            <a:round/>
            <a:headEnd/>
            <a:tailEnd/>
          </a:ln>
        </p:spPr>
        <p:txBody>
          <a:bodyPr anchor="ctr"/>
          <a:lstStyle/>
          <a:p>
            <a:pPr algn="ctr"/>
            <a:r>
              <a:rPr lang="en-US" sz="1600" dirty="0">
                <a:solidFill>
                  <a:schemeClr val="bg1"/>
                </a:solidFill>
                <a:latin typeface="Gotham Bold" pitchFamily="50" charset="0"/>
              </a:rPr>
              <a:t>Dynamic Programming</a:t>
            </a:r>
          </a:p>
        </p:txBody>
      </p:sp>
      <p:sp>
        <p:nvSpPr>
          <p:cNvPr id="58" name="Rectangle 10" descr="sets">
            <a:extLst>
              <a:ext uri="{FF2B5EF4-FFF2-40B4-BE49-F238E27FC236}">
                <a16:creationId xmlns:a16="http://schemas.microsoft.com/office/drawing/2014/main" id="{995D20B8-6C2D-4111-A4E2-561FD0314A97}"/>
              </a:ext>
            </a:extLst>
          </p:cNvPr>
          <p:cNvSpPr>
            <a:spLocks noChangeArrowheads="1"/>
          </p:cNvSpPr>
          <p:nvPr/>
        </p:nvSpPr>
        <p:spPr bwMode="auto">
          <a:xfrm>
            <a:off x="9037332" y="2491186"/>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Knapsack</a:t>
            </a:r>
          </a:p>
        </p:txBody>
      </p:sp>
      <p:sp>
        <p:nvSpPr>
          <p:cNvPr id="59" name="Rectangle 10" descr="sets">
            <a:extLst>
              <a:ext uri="{FF2B5EF4-FFF2-40B4-BE49-F238E27FC236}">
                <a16:creationId xmlns:a16="http://schemas.microsoft.com/office/drawing/2014/main" id="{2036C289-9CA9-4C67-9C41-2B6C471DBBC6}"/>
              </a:ext>
            </a:extLst>
          </p:cNvPr>
          <p:cNvSpPr>
            <a:spLocks noChangeArrowheads="1"/>
          </p:cNvSpPr>
          <p:nvPr/>
        </p:nvSpPr>
        <p:spPr bwMode="auto">
          <a:xfrm>
            <a:off x="9044755" y="3200892"/>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Fibonacci</a:t>
            </a:r>
          </a:p>
        </p:txBody>
      </p:sp>
      <p:sp>
        <p:nvSpPr>
          <p:cNvPr id="3" name="Slide Number Placeholder 2">
            <a:extLst>
              <a:ext uri="{FF2B5EF4-FFF2-40B4-BE49-F238E27FC236}">
                <a16:creationId xmlns:a16="http://schemas.microsoft.com/office/drawing/2014/main" id="{62D86E2F-AACE-19FD-642A-5425E8FB67C5}"/>
              </a:ext>
            </a:extLst>
          </p:cNvPr>
          <p:cNvSpPr>
            <a:spLocks noGrp="1"/>
          </p:cNvSpPr>
          <p:nvPr>
            <p:ph type="sldNum" sz="quarter" idx="12"/>
          </p:nvPr>
        </p:nvSpPr>
        <p:spPr/>
        <p:txBody>
          <a:bodyPr/>
          <a:lstStyle/>
          <a:p>
            <a:fld id="{017C28E0-2F8B-4999-AEA2-B3AA3AE8994F}" type="slidenum">
              <a:rPr lang="en-US" smtClean="0"/>
              <a:t>9</a:t>
            </a:fld>
            <a:endParaRPr lang="en-US"/>
          </a:p>
        </p:txBody>
      </p:sp>
      <p:grpSp>
        <p:nvGrpSpPr>
          <p:cNvPr id="20" name="Group 19">
            <a:extLst>
              <a:ext uri="{FF2B5EF4-FFF2-40B4-BE49-F238E27FC236}">
                <a16:creationId xmlns:a16="http://schemas.microsoft.com/office/drawing/2014/main" id="{B9FDE030-9A48-1D31-BBCC-045747455CC7}"/>
              </a:ext>
            </a:extLst>
          </p:cNvPr>
          <p:cNvGrpSpPr/>
          <p:nvPr/>
        </p:nvGrpSpPr>
        <p:grpSpPr>
          <a:xfrm>
            <a:off x="11317255" y="5989103"/>
            <a:ext cx="841781" cy="748032"/>
            <a:chOff x="11337354" y="6025684"/>
            <a:chExt cx="841781" cy="748032"/>
          </a:xfrm>
        </p:grpSpPr>
        <p:pic>
          <p:nvPicPr>
            <p:cNvPr id="21" name="Picture 20">
              <a:extLst>
                <a:ext uri="{FF2B5EF4-FFF2-40B4-BE49-F238E27FC236}">
                  <a16:creationId xmlns:a16="http://schemas.microsoft.com/office/drawing/2014/main" id="{F0249B9D-82CF-37F7-39E6-B2713B7F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 COP3530">
              <a:extLst>
                <a:ext uri="{FF2B5EF4-FFF2-40B4-BE49-F238E27FC236}">
                  <a16:creationId xmlns:a16="http://schemas.microsoft.com/office/drawing/2014/main" id="{B38997C4-DB29-61AD-ED19-950594214E6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86587407"/>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4530</TotalTime>
  <Words>2234</Words>
  <Application>Microsoft Office PowerPoint</Application>
  <PresentationFormat>Widescreen</PresentationFormat>
  <Paragraphs>453</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Consolas</vt:lpstr>
      <vt:lpstr>Courier New</vt:lpstr>
      <vt:lpstr>Gotham Bold</vt:lpstr>
      <vt:lpstr>Wingdings</vt:lpstr>
      <vt:lpstr>1_Office Theme</vt:lpstr>
      <vt:lpstr>PowerPoint Presentation</vt:lpstr>
      <vt:lpstr>   About Me: Amanpreet Kapoor          </vt:lpstr>
      <vt:lpstr>   Course Staff   </vt:lpstr>
      <vt:lpstr>   Learners: Let’s Get to Know You   </vt:lpstr>
      <vt:lpstr>   Course Objectives   </vt:lpstr>
      <vt:lpstr>   What is this Course About?   </vt:lpstr>
      <vt:lpstr>   What is this Course About?   </vt:lpstr>
      <vt:lpstr>  Categories of Data Structures  </vt:lpstr>
      <vt:lpstr>  Categories of Algorithms  </vt:lpstr>
      <vt:lpstr>   Logistics &amp; Policies   </vt:lpstr>
      <vt:lpstr>   Format   </vt:lpstr>
      <vt:lpstr>   Communication   </vt:lpstr>
      <vt:lpstr>   Communication   </vt:lpstr>
      <vt:lpstr>   Communication   </vt:lpstr>
      <vt:lpstr>   Debugging   </vt:lpstr>
      <vt:lpstr>   Grading   </vt:lpstr>
      <vt:lpstr>   Timeline   </vt:lpstr>
      <vt:lpstr> Programming Language </vt:lpstr>
      <vt:lpstr>   Tools   </vt:lpstr>
      <vt:lpstr>   Tools   </vt:lpstr>
      <vt:lpstr>   Textbook (Optional)   </vt:lpstr>
      <vt:lpstr>   Feedback   </vt:lpstr>
      <vt:lpstr>   Expectations   </vt:lpstr>
      <vt:lpstr>Expectations</vt:lpstr>
      <vt:lpstr>Expectations</vt:lpstr>
      <vt:lpstr>   Academic Dishonesty   </vt:lpstr>
      <vt:lpstr>   Academic Dishonesty   </vt:lpstr>
      <vt:lpstr>   Academic Dishonesty   </vt:lpstr>
      <vt:lpstr>   Request for Extensions   </vt:lpstr>
      <vt:lpstr>  Acknowledgements</vt:lpstr>
      <vt:lpstr>  References</vt:lpstr>
      <vt:lpstr>   Walkthrough   </vt:lpstr>
      <vt:lpstr>   Walkthrough   </vt:lpstr>
      <vt:lpst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Amanpreet Kapoor Amanpreet Kapoor</dc:title>
  <dc:creator>amanpreet kapoor</dc:creator>
  <cp:lastModifiedBy>Kapoor,Amanpreet</cp:lastModifiedBy>
  <cp:revision>348</cp:revision>
  <dcterms:created xsi:type="dcterms:W3CDTF">2020-04-14T17:15:24Z</dcterms:created>
  <dcterms:modified xsi:type="dcterms:W3CDTF">2025-01-13T21:13:56Z</dcterms:modified>
</cp:coreProperties>
</file>